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
  </p:notesMasterIdLst>
  <p:sldIdLst>
    <p:sldId id="256" r:id="rId2"/>
    <p:sldId id="276" r:id="rId3"/>
    <p:sldId id="280" r:id="rId4"/>
    <p:sldId id="291" r:id="rId5"/>
    <p:sldId id="293" r:id="rId6"/>
    <p:sldId id="297" r:id="rId7"/>
    <p:sldId id="340" r:id="rId8"/>
    <p:sldId id="376" r:id="rId9"/>
    <p:sldId id="374" r:id="rId10"/>
    <p:sldId id="375"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279" r:id="rId24"/>
    <p:sldId id="371" r:id="rId25"/>
    <p:sldId id="372" r:id="rId26"/>
    <p:sldId id="373" r:id="rId27"/>
    <p:sldId id="299" r:id="rId28"/>
    <p:sldId id="295" r:id="rId29"/>
    <p:sldId id="306" r:id="rId30"/>
    <p:sldId id="356" r:id="rId31"/>
    <p:sldId id="310" r:id="rId32"/>
    <p:sldId id="311" r:id="rId33"/>
    <p:sldId id="312" r:id="rId34"/>
    <p:sldId id="348" r:id="rId35"/>
    <p:sldId id="313" r:id="rId36"/>
    <p:sldId id="344" r:id="rId37"/>
    <p:sldId id="345" r:id="rId38"/>
    <p:sldId id="316" r:id="rId39"/>
    <p:sldId id="317" r:id="rId40"/>
    <p:sldId id="318" r:id="rId41"/>
    <p:sldId id="350" r:id="rId42"/>
    <p:sldId id="351" r:id="rId43"/>
    <p:sldId id="379" r:id="rId44"/>
    <p:sldId id="380" r:id="rId45"/>
    <p:sldId id="321" r:id="rId46"/>
    <p:sldId id="322" r:id="rId47"/>
    <p:sldId id="323" r:id="rId48"/>
    <p:sldId id="357" r:id="rId49"/>
    <p:sldId id="358" r:id="rId50"/>
    <p:sldId id="324" r:id="rId51"/>
    <p:sldId id="325" r:id="rId52"/>
    <p:sldId id="326" r:id="rId53"/>
    <p:sldId id="327" r:id="rId54"/>
    <p:sldId id="329" r:id="rId55"/>
    <p:sldId id="331" r:id="rId56"/>
    <p:sldId id="354" r:id="rId57"/>
    <p:sldId id="352" r:id="rId58"/>
    <p:sldId id="355" r:id="rId59"/>
    <p:sldId id="353" r:id="rId60"/>
    <p:sldId id="302" r:id="rId61"/>
    <p:sldId id="382" r:id="rId62"/>
    <p:sldId id="304" r:id="rId63"/>
    <p:sldId id="349" r:id="rId64"/>
    <p:sldId id="377" r:id="rId65"/>
    <p:sldId id="378" r:id="rId66"/>
    <p:sldId id="347" r:id="rId67"/>
    <p:sldId id="283" r:id="rId68"/>
    <p:sldId id="261" r:id="rId69"/>
    <p:sldId id="301"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nford" initials="S"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CFF"/>
    <a:srgbClr val="6699FF"/>
    <a:srgbClr val="E89874"/>
    <a:srgbClr val="FF5050"/>
    <a:srgbClr val="153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5" autoAdjust="0"/>
    <p:restoredTop sz="94364" autoAdjust="0"/>
  </p:normalViewPr>
  <p:slideViewPr>
    <p:cSldViewPr>
      <p:cViewPr varScale="1">
        <p:scale>
          <a:sx n="126" d="100"/>
          <a:sy n="126" d="100"/>
        </p:scale>
        <p:origin x="1200" y="12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3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E76CF1-3A1B-4886-99FC-14CFBDE574E6}" type="datetimeFigureOut">
              <a:rPr lang="en-US" smtClean="0"/>
              <a:pPr/>
              <a:t>4/13/2017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01BC75-0E5B-4EB9-9962-269DB2427915}" type="slidenum">
              <a:rPr lang="en-US" smtClean="0"/>
              <a:pPr/>
              <a:t>‹#›</a:t>
            </a:fld>
            <a:endParaRPr lang="en-US"/>
          </a:p>
        </p:txBody>
      </p:sp>
    </p:spTree>
    <p:extLst>
      <p:ext uri="{BB962C8B-B14F-4D97-AF65-F5344CB8AC3E}">
        <p14:creationId xmlns:p14="http://schemas.microsoft.com/office/powerpoint/2010/main" val="3460508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25+5 minutes presentation</a:t>
            </a:r>
          </a:p>
          <a:p>
            <a:r>
              <a:rPr lang="en-US" b="1" dirty="0" smtClean="0"/>
              <a:t>An Executable MBSE Method (ESEM) to Support Requirements Analysis and Verification</a:t>
            </a:r>
            <a:endParaRPr lang="en-US" b="1"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1</a:t>
            </a:fld>
            <a:endParaRPr lang="en-US"/>
          </a:p>
        </p:txBody>
      </p:sp>
    </p:spTree>
    <p:extLst>
      <p:ext uri="{BB962C8B-B14F-4D97-AF65-F5344CB8AC3E}">
        <p14:creationId xmlns:p14="http://schemas.microsoft.com/office/powerpoint/2010/main" val="385533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30 meters?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Observations</a:t>
            </a:r>
            <a:r>
              <a:rPr lang="en-US" baseline="0" dirty="0" smtClean="0"/>
              <a:t> limited by atmospheric turbulence improve in sensitivity as diameter squared (D2)</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AO systems allow us to remove turbulence effects and achieve diffraction-limited imaging</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Segmented mirror techniques pioneered by Keck Observatory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Limited by cost and technology</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17</a:t>
            </a:fld>
            <a:endParaRPr lang="en-US"/>
          </a:p>
        </p:txBody>
      </p:sp>
    </p:spTree>
    <p:extLst>
      <p:ext uri="{BB962C8B-B14F-4D97-AF65-F5344CB8AC3E}">
        <p14:creationId xmlns:p14="http://schemas.microsoft.com/office/powerpoint/2010/main" val="3267301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Glass temperature can follow changing ambient</a:t>
            </a:r>
            <a:r>
              <a:rPr lang="en-US" baseline="0" dirty="0" smtClean="0"/>
              <a:t> temp to minimize mirror seeing effects</a:t>
            </a:r>
          </a:p>
          <a:p>
            <a:endParaRPr lang="en-US" baseline="0" dirty="0" smtClean="0"/>
          </a:p>
          <a:p>
            <a:r>
              <a:rPr lang="en-US" baseline="0" dirty="0" smtClean="0"/>
              <a:t>Segment blanks: Japan (</a:t>
            </a:r>
            <a:r>
              <a:rPr lang="en-US" baseline="0" dirty="0" err="1" smtClean="0"/>
              <a:t>Ohara</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18</a:t>
            </a:fld>
            <a:endParaRPr lang="en-US"/>
          </a:p>
        </p:txBody>
      </p:sp>
    </p:spTree>
    <p:extLst>
      <p:ext uri="{BB962C8B-B14F-4D97-AF65-F5344CB8AC3E}">
        <p14:creationId xmlns:p14="http://schemas.microsoft.com/office/powerpoint/2010/main" val="1864415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NIAOT: National Institute of Astronomical Optics and Technology</a:t>
            </a:r>
          </a:p>
          <a:p>
            <a:r>
              <a:rPr lang="en-US" sz="1200" dirty="0" smtClean="0"/>
              <a:t>IIA:</a:t>
            </a:r>
            <a:r>
              <a:rPr lang="en-US" sz="1200" baseline="0" dirty="0" smtClean="0"/>
              <a:t> Indian Institute of Astrophysics</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19</a:t>
            </a:fld>
            <a:endParaRPr lang="en-US"/>
          </a:p>
        </p:txBody>
      </p:sp>
    </p:spTree>
    <p:extLst>
      <p:ext uri="{BB962C8B-B14F-4D97-AF65-F5344CB8AC3E}">
        <p14:creationId xmlns:p14="http://schemas.microsoft.com/office/powerpoint/2010/main" val="209867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CIOMP</a:t>
            </a:r>
            <a:r>
              <a:rPr lang="en-US" baseline="0" dirty="0" smtClean="0"/>
              <a:t> = </a:t>
            </a:r>
            <a:r>
              <a:rPr lang="en-US" sz="1200" dirty="0" smtClean="0"/>
              <a:t>Changchun Institute of Optics, Fine Mechanics and Physics </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20</a:t>
            </a:fld>
            <a:endParaRPr lang="en-US"/>
          </a:p>
        </p:txBody>
      </p:sp>
    </p:spTree>
    <p:extLst>
      <p:ext uri="{BB962C8B-B14F-4D97-AF65-F5344CB8AC3E}">
        <p14:creationId xmlns:p14="http://schemas.microsoft.com/office/powerpoint/2010/main" val="2257253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sz="2000" dirty="0" smtClean="0">
                <a:latin typeface="Arial" charset="0"/>
              </a:rPr>
              <a:t>Capture relevant information in a </a:t>
            </a:r>
            <a:r>
              <a:rPr lang="en-US" sz="2000" dirty="0" err="1" smtClean="0">
                <a:latin typeface="Arial" charset="0"/>
              </a:rPr>
              <a:t>SysML</a:t>
            </a:r>
            <a:r>
              <a:rPr lang="en-US" sz="2000" dirty="0" smtClean="0">
                <a:latin typeface="Arial" charset="0"/>
              </a:rPr>
              <a:t> model (system database) using ESEM (Executable Systems Engineering Method)</a:t>
            </a:r>
          </a:p>
          <a:p>
            <a:r>
              <a:rPr lang="en-US" sz="2000" dirty="0" smtClean="0">
                <a:latin typeface="Arial" charset="0"/>
              </a:rPr>
              <a:t>Used </a:t>
            </a:r>
            <a:r>
              <a:rPr lang="en-US" sz="2000" dirty="0" err="1" smtClean="0">
                <a:latin typeface="Arial" charset="0"/>
              </a:rPr>
              <a:t>SysML</a:t>
            </a:r>
            <a:r>
              <a:rPr lang="en-US" sz="2000" dirty="0" smtClean="0">
                <a:latin typeface="Arial" charset="0"/>
              </a:rPr>
              <a:t> constructs</a:t>
            </a:r>
          </a:p>
          <a:p>
            <a:pPr lvl="1"/>
            <a:r>
              <a:rPr lang="en-US" sz="1800" dirty="0" smtClean="0">
                <a:latin typeface="Arial" charset="0"/>
              </a:rPr>
              <a:t>Block diagrams, State Machines, Activity Diagrams, Sequence diagrams</a:t>
            </a:r>
          </a:p>
          <a:p>
            <a:r>
              <a:rPr lang="en-US" sz="2000" dirty="0" smtClean="0">
                <a:latin typeface="Arial" charset="0"/>
              </a:rPr>
              <a:t>Simulate system level scenarios</a:t>
            </a:r>
          </a:p>
          <a:p>
            <a:r>
              <a:rPr lang="en-US" sz="2000" dirty="0" smtClean="0">
                <a:latin typeface="Arial" charset="0"/>
              </a:rPr>
              <a:t>Verify correctness by</a:t>
            </a:r>
          </a:p>
          <a:p>
            <a:pPr lvl="1"/>
            <a:r>
              <a:rPr lang="en-US" sz="1800" dirty="0" smtClean="0">
                <a:latin typeface="Arial" charset="0"/>
              </a:rPr>
              <a:t>Recording traces of simulation in sequence diagrams</a:t>
            </a:r>
          </a:p>
          <a:p>
            <a:pPr lvl="1"/>
            <a:r>
              <a:rPr lang="en-US" sz="1800" dirty="0" smtClean="0">
                <a:latin typeface="Arial" charset="0"/>
              </a:rPr>
              <a:t>Ensure all “leaf” actions have durations constraints applied</a:t>
            </a:r>
          </a:p>
          <a:p>
            <a:pPr lvl="1"/>
            <a:r>
              <a:rPr lang="en-US" sz="1800" dirty="0" smtClean="0">
                <a:latin typeface="Arial" charset="0"/>
              </a:rPr>
              <a:t>Ensure that all actions have been reached in the different scenarios</a:t>
            </a:r>
          </a:p>
          <a:p>
            <a:r>
              <a:rPr lang="en-US" sz="2200" dirty="0" smtClean="0">
                <a:latin typeface="Arial" charset="0"/>
              </a:rPr>
              <a:t>Automatically verify timing against formal constraints (requirements)</a:t>
            </a:r>
          </a:p>
          <a:p>
            <a:r>
              <a:rPr lang="en-US" altLang="en-US" dirty="0" smtClean="0"/>
              <a:t>Follow ESEM to define two white box specifications that specialize the black box specification</a:t>
            </a:r>
          </a:p>
          <a:p>
            <a:pPr lvl="1"/>
            <a:r>
              <a:rPr lang="en-US" altLang="en-US" dirty="0" smtClean="0"/>
              <a:t>Conceptual Specification</a:t>
            </a:r>
          </a:p>
          <a:p>
            <a:pPr lvl="1"/>
            <a:r>
              <a:rPr lang="en-US" altLang="en-US" dirty="0" smtClean="0"/>
              <a:t>Realizations Specification</a:t>
            </a:r>
          </a:p>
          <a:p>
            <a:r>
              <a:rPr lang="en-US" altLang="en-US" dirty="0" smtClean="0"/>
              <a:t>Decompose the white box specifications into elements representing the subsystems</a:t>
            </a:r>
          </a:p>
          <a:p>
            <a:endParaRPr lang="en-US" dirty="0">
              <a:cs typeface="ＭＳ Ｐゴシック" charset="0"/>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8AC2240-A6B7-1C43-96BC-AABA82C2EBE9}" type="slidenum">
              <a:rPr lang="en-US" sz="1200"/>
              <a:pPr eaLnBrk="1" hangingPunct="1"/>
              <a:t>23</a:t>
            </a:fld>
            <a:endParaRPr lang="en-US" sz="1200"/>
          </a:p>
        </p:txBody>
      </p:sp>
    </p:spTree>
    <p:extLst>
      <p:ext uri="{BB962C8B-B14F-4D97-AF65-F5344CB8AC3E}">
        <p14:creationId xmlns:p14="http://schemas.microsoft.com/office/powerpoint/2010/main" val="616814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24</a:t>
            </a:fld>
            <a:endParaRPr lang="en-US"/>
          </a:p>
        </p:txBody>
      </p:sp>
    </p:spTree>
    <p:extLst>
      <p:ext uri="{BB962C8B-B14F-4D97-AF65-F5344CB8AC3E}">
        <p14:creationId xmlns:p14="http://schemas.microsoft.com/office/powerpoint/2010/main" val="2776786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25</a:t>
            </a:fld>
            <a:endParaRPr lang="en-US"/>
          </a:p>
        </p:txBody>
      </p:sp>
    </p:spTree>
    <p:extLst>
      <p:ext uri="{BB962C8B-B14F-4D97-AF65-F5344CB8AC3E}">
        <p14:creationId xmlns:p14="http://schemas.microsoft.com/office/powerpoint/2010/main" val="148724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C9366E2-9E48-6447-B189-413E1703903C}" type="slidenum">
              <a:rPr lang="fr-FR" smtClean="0"/>
              <a:pPr>
                <a:defRPr/>
              </a:pPr>
              <a:t>26</a:t>
            </a:fld>
            <a:endParaRPr lang="fr-FR"/>
          </a:p>
        </p:txBody>
      </p:sp>
    </p:spTree>
    <p:extLst>
      <p:ext uri="{BB962C8B-B14F-4D97-AF65-F5344CB8AC3E}">
        <p14:creationId xmlns:p14="http://schemas.microsoft.com/office/powerpoint/2010/main" val="2207362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Touches</a:t>
            </a:r>
            <a:r>
              <a:rPr lang="en-US" baseline="0" dirty="0" smtClean="0"/>
              <a:t> on all </a:t>
            </a:r>
            <a:r>
              <a:rPr lang="en-US" baseline="0" smtClean="0"/>
              <a:t>modeling capabilities</a:t>
            </a:r>
            <a:r>
              <a:rPr lang="en-US" baseline="0" dirty="0" smtClean="0"/>
              <a:t>: construction, visualization, analysis, management, exchange and integration, collaboration and workflow</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28</a:t>
            </a:fld>
            <a:endParaRPr lang="en-US"/>
          </a:p>
        </p:txBody>
      </p:sp>
    </p:spTree>
    <p:extLst>
      <p:ext uri="{BB962C8B-B14F-4D97-AF65-F5344CB8AC3E}">
        <p14:creationId xmlns:p14="http://schemas.microsoft.com/office/powerpoint/2010/main" val="304331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36</a:t>
            </a:fld>
            <a:endParaRPr lang="en-US"/>
          </a:p>
        </p:txBody>
      </p:sp>
    </p:spTree>
    <p:extLst>
      <p:ext uri="{BB962C8B-B14F-4D97-AF65-F5344CB8AC3E}">
        <p14:creationId xmlns:p14="http://schemas.microsoft.com/office/powerpoint/2010/main" val="1449394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FBA05D2-608C-4DF7-95C0-D9A8ECC14C60}" type="slidenum">
              <a:rPr lang="en-US" altLang="en-US" smtClean="0"/>
              <a:pPr/>
              <a:t>2</a:t>
            </a:fld>
            <a:endParaRPr lang="en-US" altLang="en-US" smtClean="0"/>
          </a:p>
        </p:txBody>
      </p:sp>
    </p:spTree>
    <p:extLst>
      <p:ext uri="{BB962C8B-B14F-4D97-AF65-F5344CB8AC3E}">
        <p14:creationId xmlns:p14="http://schemas.microsoft.com/office/powerpoint/2010/main" val="957419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37</a:t>
            </a:fld>
            <a:endParaRPr lang="en-US"/>
          </a:p>
        </p:txBody>
      </p:sp>
    </p:spTree>
    <p:extLst>
      <p:ext uri="{BB962C8B-B14F-4D97-AF65-F5344CB8AC3E}">
        <p14:creationId xmlns:p14="http://schemas.microsoft.com/office/powerpoint/2010/main" val="1085169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42</a:t>
            </a:fld>
            <a:endParaRPr lang="en-US"/>
          </a:p>
        </p:txBody>
      </p:sp>
    </p:spTree>
    <p:extLst>
      <p:ext uri="{BB962C8B-B14F-4D97-AF65-F5344CB8AC3E}">
        <p14:creationId xmlns:p14="http://schemas.microsoft.com/office/powerpoint/2010/main" val="368418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A19369F-AEF4-4FA7-B31C-208BECEBE821}" type="slidenum">
              <a:rPr lang="en-US" altLang="en-US" smtClean="0"/>
              <a:pPr/>
              <a:t>44</a:t>
            </a:fld>
            <a:endParaRPr lang="en-US" altLang="en-US" smtClean="0"/>
          </a:p>
        </p:txBody>
      </p:sp>
    </p:spTree>
    <p:extLst>
      <p:ext uri="{BB962C8B-B14F-4D97-AF65-F5344CB8AC3E}">
        <p14:creationId xmlns:p14="http://schemas.microsoft.com/office/powerpoint/2010/main" val="2795500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54</a:t>
            </a:fld>
            <a:endParaRPr lang="en-US"/>
          </a:p>
        </p:txBody>
      </p:sp>
    </p:spTree>
    <p:extLst>
      <p:ext uri="{BB962C8B-B14F-4D97-AF65-F5344CB8AC3E}">
        <p14:creationId xmlns:p14="http://schemas.microsoft.com/office/powerpoint/2010/main" val="3574578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stakeholder,</a:t>
            </a:r>
            <a:r>
              <a:rPr lang="en-US" baseline="0" dirty="0" smtClean="0"/>
              <a:t> all with their own view of the vehicle / Enterprise</a:t>
            </a:r>
          </a:p>
          <a:p>
            <a:r>
              <a:rPr lang="en-US" baseline="0" dirty="0" smtClean="0"/>
              <a:t>But they are all views of the SAME system </a:t>
            </a:r>
            <a:r>
              <a:rPr lang="en-US" baseline="0" dirty="0" smtClean="0">
                <a:sym typeface="Wingdings" pitchFamily="2" charset="2"/>
              </a:rPr>
              <a:t> the views depend on each other</a:t>
            </a:r>
          </a:p>
          <a:p>
            <a:r>
              <a:rPr lang="en-US" baseline="0" dirty="0" smtClean="0">
                <a:sym typeface="Wingdings" pitchFamily="2" charset="2"/>
              </a:rPr>
              <a:t>Currently, dependencies are often implicitly represented, hidden in documents</a:t>
            </a:r>
          </a:p>
          <a:p>
            <a:r>
              <a:rPr lang="en-US" baseline="0" dirty="0" smtClean="0">
                <a:sym typeface="Wingdings" pitchFamily="2" charset="2"/>
              </a:rPr>
              <a:t>Emphasize RISK!!! And consistency…</a:t>
            </a:r>
          </a:p>
          <a:p>
            <a:endParaRPr lang="en-US" baseline="0" dirty="0" smtClean="0">
              <a:sym typeface="Wingdings" pitchFamily="2" charset="2"/>
            </a:endParaRPr>
          </a:p>
          <a:p>
            <a:r>
              <a:rPr lang="en-US" dirty="0" smtClean="0">
                <a:latin typeface="Arial" pitchFamily="34" charset="0"/>
              </a:rPr>
              <a:t>(S)Es are busy to find out what other SEs or Engineers do...</a:t>
            </a:r>
          </a:p>
          <a:p>
            <a:r>
              <a:rPr lang="en-US" dirty="0" smtClean="0">
                <a:latin typeface="Arial" pitchFamily="34" charset="0"/>
              </a:rPr>
              <a:t>Many people still think they are able to keep all under control using documents and their brain</a:t>
            </a:r>
            <a:r>
              <a:rPr lang="en-US" baseline="0" dirty="0" smtClean="0">
                <a:latin typeface="Arial" pitchFamily="34" charset="0"/>
              </a:rPr>
              <a:t> </a:t>
            </a:r>
            <a:r>
              <a:rPr lang="en-US" baseline="0" dirty="0" smtClean="0">
                <a:latin typeface="Arial" pitchFamily="34" charset="0"/>
                <a:sym typeface="Wingdings" panose="05000000000000000000" pitchFamily="2" charset="2"/>
              </a:rPr>
              <a:t></a:t>
            </a:r>
            <a:endParaRPr lang="en-US" dirty="0" smtClean="0">
              <a:latin typeface="Arial" pitchFamily="34" charset="0"/>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329C47D4-5A25-453B-8DFB-DB5081129634}" type="slidenum">
              <a:rPr lang="en-US" smtClean="0"/>
              <a:pPr>
                <a:defRPr/>
              </a:pPr>
              <a:t>4</a:t>
            </a:fld>
            <a:endParaRPr lang="en-US"/>
          </a:p>
        </p:txBody>
      </p:sp>
    </p:spTree>
    <p:extLst>
      <p:ext uri="{BB962C8B-B14F-4D97-AF65-F5344CB8AC3E}">
        <p14:creationId xmlns:p14="http://schemas.microsoft.com/office/powerpoint/2010/main" val="28652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5</a:t>
            </a:fld>
            <a:endParaRPr lang="en-US"/>
          </a:p>
        </p:txBody>
      </p:sp>
    </p:spTree>
    <p:extLst>
      <p:ext uri="{BB962C8B-B14F-4D97-AF65-F5344CB8AC3E}">
        <p14:creationId xmlns:p14="http://schemas.microsoft.com/office/powerpoint/2010/main" val="372173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a:buFont typeface="Arial" charset="0"/>
              <a:buNone/>
            </a:pPr>
            <a:endParaRPr lang="en-US" dirty="0"/>
          </a:p>
        </p:txBody>
      </p:sp>
      <p:sp>
        <p:nvSpPr>
          <p:cNvPr id="4" name="Slide Number Placeholder 3"/>
          <p:cNvSpPr>
            <a:spLocks noGrp="1"/>
          </p:cNvSpPr>
          <p:nvPr>
            <p:ph type="sldNum" sz="quarter" idx="10"/>
          </p:nvPr>
        </p:nvSpPr>
        <p:spPr/>
        <p:txBody>
          <a:bodyPr/>
          <a:lstStyle/>
          <a:p>
            <a:pPr>
              <a:defRPr/>
            </a:pPr>
            <a:fld id="{2C9366E2-9E48-6447-B189-413E1703903C}" type="slidenum">
              <a:rPr lang="fr-FR" smtClean="0"/>
              <a:pPr>
                <a:defRPr/>
              </a:pPr>
              <a:t>11</a:t>
            </a:fld>
            <a:endParaRPr lang="fr-FR"/>
          </a:p>
        </p:txBody>
      </p:sp>
    </p:spTree>
    <p:extLst>
      <p:ext uri="{BB962C8B-B14F-4D97-AF65-F5344CB8AC3E}">
        <p14:creationId xmlns:p14="http://schemas.microsoft.com/office/powerpoint/2010/main" val="255723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smtClean="0"/>
              <a:t>Formation: Association of</a:t>
            </a:r>
            <a:r>
              <a:rPr lang="en-US" sz="1800" baseline="0" dirty="0" smtClean="0"/>
              <a:t> Canadian Universities for Research in Astronomy (</a:t>
            </a:r>
            <a:r>
              <a:rPr lang="en-US" sz="1800" dirty="0" smtClean="0"/>
              <a:t>ACURA), Caltech, UC, AURA (associate)</a:t>
            </a:r>
          </a:p>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13</a:t>
            </a:fld>
            <a:endParaRPr lang="en-US"/>
          </a:p>
        </p:txBody>
      </p:sp>
    </p:spTree>
    <p:extLst>
      <p:ext uri="{BB962C8B-B14F-4D97-AF65-F5344CB8AC3E}">
        <p14:creationId xmlns:p14="http://schemas.microsoft.com/office/powerpoint/2010/main" val="195791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smtClean="0"/>
              <a:t>Oct 2014: Groundbreaking ceremony, interrupted by protests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smtClean="0"/>
              <a:t>Dec 2015: HI Supreme Court</a:t>
            </a:r>
            <a:r>
              <a:rPr lang="en-US" sz="1800" baseline="0" dirty="0" smtClean="0"/>
              <a:t> revoked state Conservation District Use Permit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t>Jun 2016: Contested case hearings began (Oct 2016 in Hilo)</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t>Mar 2017: Evidentiary Hearings of CDUP Contested Case came to a close. Parties have until mid-May to submit proposed findings of fact. Judge Amano will then make her decision.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14</a:t>
            </a:fld>
            <a:endParaRPr lang="en-US"/>
          </a:p>
        </p:txBody>
      </p:sp>
    </p:spTree>
    <p:extLst>
      <p:ext uri="{BB962C8B-B14F-4D97-AF65-F5344CB8AC3E}">
        <p14:creationId xmlns:p14="http://schemas.microsoft.com/office/powerpoint/2010/main" val="414518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Dynamic</a:t>
            </a:r>
            <a:r>
              <a:rPr lang="en-US" baseline="0" dirty="0" smtClean="0"/>
              <a:t> Structures Ltd.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Vents (4m x 5m)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15</a:t>
            </a:fld>
            <a:endParaRPr lang="en-US"/>
          </a:p>
        </p:txBody>
      </p:sp>
    </p:spTree>
    <p:extLst>
      <p:ext uri="{BB962C8B-B14F-4D97-AF65-F5344CB8AC3E}">
        <p14:creationId xmlns:p14="http://schemas.microsoft.com/office/powerpoint/2010/main" val="2764560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Mitsubishi Electric</a:t>
            </a:r>
            <a:r>
              <a:rPr lang="en-US" baseline="0" dirty="0" smtClean="0"/>
              <a:t> Co. (MELCO)</a:t>
            </a:r>
            <a:endParaRPr lang="en-US" dirty="0" smtClean="0"/>
          </a:p>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16</a:t>
            </a:fld>
            <a:endParaRPr lang="en-US"/>
          </a:p>
        </p:txBody>
      </p:sp>
    </p:spTree>
    <p:extLst>
      <p:ext uri="{BB962C8B-B14F-4D97-AF65-F5344CB8AC3E}">
        <p14:creationId xmlns:p14="http://schemas.microsoft.com/office/powerpoint/2010/main" val="373781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4800"/>
            <a:ext cx="8229600" cy="990600"/>
          </a:xfrm>
          <a:prstGeom prst="rect">
            <a:avLst/>
          </a:prstGeom>
        </p:spPr>
        <p:txBody>
          <a:bodyPr/>
          <a:lstStyle>
            <a:lvl1pPr>
              <a:defRPr/>
            </a:lvl1pPr>
          </a:lstStyle>
          <a:p>
            <a:r>
              <a:rPr lang="en-US" dirty="0" smtClean="0"/>
              <a:t>Instructions</a:t>
            </a:r>
            <a:endParaRPr lang="en-US" dirty="0"/>
          </a:p>
        </p:txBody>
      </p:sp>
      <p:sp>
        <p:nvSpPr>
          <p:cNvPr id="3" name="Content Placeholder 2"/>
          <p:cNvSpPr>
            <a:spLocks noGrp="1"/>
          </p:cNvSpPr>
          <p:nvPr>
            <p:ph idx="1" hasCustomPrompt="1"/>
          </p:nvPr>
        </p:nvSpPr>
        <p:spPr>
          <a:xfrm>
            <a:off x="457200" y="1600200"/>
            <a:ext cx="8229600" cy="4525963"/>
          </a:xfrm>
          <a:prstGeom prst="rect">
            <a:avLst/>
          </a:prstGeom>
        </p:spPr>
        <p:txBody>
          <a:bodyPr/>
          <a:lstStyle>
            <a:lvl1pPr marL="457200" indent="-457200">
              <a:buFont typeface="Arial" panose="020B0604020202020204" pitchFamily="34" charset="0"/>
              <a:buChar char="•"/>
              <a:defRPr baseline="0">
                <a:latin typeface="+mn-lt"/>
              </a:defRPr>
            </a:lvl1pPr>
            <a:lvl2pPr>
              <a:defRPr>
                <a:latin typeface="+mn-lt"/>
              </a:defRPr>
            </a:lvl2pPr>
            <a:lvl3pPr>
              <a:defRPr>
                <a:latin typeface="+mn-lt"/>
              </a:defRPr>
            </a:lvl3pPr>
            <a:lvl4pPr>
              <a:defRPr>
                <a:latin typeface="+mn-lt"/>
              </a:defRPr>
            </a:lvl4pPr>
            <a:lvl5pPr>
              <a:defRPr>
                <a:latin typeface="+mn-lt"/>
              </a:defRPr>
            </a:lvl5pPr>
          </a:lstStyle>
          <a:p>
            <a:r>
              <a:rPr lang="en-US" dirty="0" smtClean="0"/>
              <a:t>The footers and headers should only be modified in the Master Slide view. Do not modify the slide directly.</a:t>
            </a:r>
          </a:p>
          <a:p>
            <a:pPr lvl="1"/>
            <a:r>
              <a:rPr lang="en-US" dirty="0" smtClean="0"/>
              <a:t>From “View” menu select “Master” and “Slide Master”</a:t>
            </a:r>
          </a:p>
          <a:p>
            <a:pPr lvl="1"/>
            <a:r>
              <a:rPr lang="en-US" dirty="0" smtClean="0"/>
              <a:t>Edit the document number on the first slide.</a:t>
            </a:r>
          </a:p>
          <a:p>
            <a:pPr lvl="1"/>
            <a:r>
              <a:rPr lang="en-US" dirty="0" smtClean="0"/>
              <a:t>Click on “Close”</a:t>
            </a:r>
          </a:p>
          <a:p>
            <a:r>
              <a:rPr lang="en-US" dirty="0" smtClean="0"/>
              <a:t>Use only red or blue text for emphasis.</a:t>
            </a:r>
          </a:p>
          <a:p>
            <a:pPr lvl="0"/>
            <a:endParaRPr lang="en-US" dirty="0" smtClean="0"/>
          </a:p>
        </p:txBody>
      </p:sp>
    </p:spTree>
    <p:extLst>
      <p:ext uri="{BB962C8B-B14F-4D97-AF65-F5344CB8AC3E}">
        <p14:creationId xmlns:p14="http://schemas.microsoft.com/office/powerpoint/2010/main" val="22380176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ariou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47800"/>
            <a:ext cx="5111750" cy="4678363"/>
          </a:xfrm>
          <a:prstGeom prst="rect">
            <a:avLst/>
          </a:prstGeom>
        </p:spPr>
        <p:txBody>
          <a:bodyPr/>
          <a:lstStyle>
            <a:lvl1pPr>
              <a:defRPr sz="2800"/>
            </a:lvl1pPr>
            <a:lvl2pPr>
              <a:defRPr sz="2400"/>
            </a:lvl2pPr>
            <a:lvl3pPr>
              <a:defRPr sz="2000"/>
            </a:lvl3pPr>
            <a:lvl4pPr>
              <a:defRPr sz="1800"/>
            </a:lvl4pPr>
            <a:lvl5pPr>
              <a:defRPr lang="en-US" dirty="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itle 1"/>
          <p:cNvSpPr>
            <a:spLocks noGrp="1"/>
          </p:cNvSpPr>
          <p:nvPr>
            <p:ph type="title"/>
          </p:nvPr>
        </p:nvSpPr>
        <p:spPr>
          <a:xfrm>
            <a:off x="457200" y="228600"/>
            <a:ext cx="8229600" cy="10541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0375327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Empty with tit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9906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8219942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k">
    <p:spTree>
      <p:nvGrpSpPr>
        <p:cNvPr id="1" name=""/>
        <p:cNvGrpSpPr/>
        <p:nvPr/>
      </p:nvGrpSpPr>
      <p:grpSpPr>
        <a:xfrm>
          <a:off x="0" y="0"/>
          <a:ext cx="0" cy="0"/>
          <a:chOff x="0" y="0"/>
          <a:chExt cx="0" cy="0"/>
        </a:xfrm>
      </p:grpSpPr>
      <p:sp>
        <p:nvSpPr>
          <p:cNvPr id="2" name="Text Placeholder 2"/>
          <p:cNvSpPr>
            <a:spLocks noGrp="1"/>
          </p:cNvSpPr>
          <p:nvPr>
            <p:ph type="body" sz="half" idx="2"/>
          </p:nvPr>
        </p:nvSpPr>
        <p:spPr>
          <a:xfrm>
            <a:off x="441960" y="1676400"/>
            <a:ext cx="8168640" cy="4511040"/>
          </a:xfrm>
          <a:prstGeom prst="rect">
            <a:avLst/>
          </a:prstGeom>
        </p:spPr>
        <p:txBody>
          <a:bodyPr>
            <a:normAutofit lnSpcReduction="10000"/>
          </a:bodyPr>
          <a:lstStyle>
            <a:lvl1pPr marL="0" indent="0">
              <a:buNone/>
              <a:defRPr/>
            </a:lvl1pPr>
          </a:lstStyle>
          <a:p>
            <a:pPr lvl="0" algn="ctr"/>
            <a:r>
              <a:rPr lang="en-US" sz="2200" smtClean="0">
                <a:latin typeface="Calibri" panose="020F0502020204030204" pitchFamily="34" charset="0"/>
              </a:rPr>
              <a:t>Click to edit Master text styles</a:t>
            </a:r>
          </a:p>
        </p:txBody>
      </p:sp>
      <p:sp>
        <p:nvSpPr>
          <p:cNvPr id="3" name="Title 3"/>
          <p:cNvSpPr>
            <a:spLocks noGrp="1"/>
          </p:cNvSpPr>
          <p:nvPr>
            <p:ph type="title"/>
          </p:nvPr>
        </p:nvSpPr>
        <p:spPr>
          <a:xfrm>
            <a:off x="441960" y="304800"/>
            <a:ext cx="8229600" cy="9144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3368843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a:effectLst>
            <a:outerShdw blurRad="25400" dist="25400" dir="2700000" algn="tl" rotWithShape="0">
              <a:prstClr val="black"/>
            </a:outerShdw>
          </a:effectLst>
        </p:spPr>
        <p:txBody>
          <a:bodyPr>
            <a:normAutofit/>
          </a:bodyPr>
          <a:lstStyle>
            <a:lvl1pPr marL="0" indent="0" algn="ctr">
              <a:buNone/>
              <a:defRPr sz="2800">
                <a:solidFill>
                  <a:schemeClr val="bg1"/>
                </a:solidFill>
                <a:latin typeface="Myriad Pro"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3631975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0877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picture with bullet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447800"/>
            <a:ext cx="4114800" cy="4648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p:nvPr>
        </p:nvSpPr>
        <p:spPr>
          <a:xfrm>
            <a:off x="457200" y="381000"/>
            <a:ext cx="8229600" cy="914400"/>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63659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icture with bullet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8178" y="1447800"/>
            <a:ext cx="4114800" cy="4648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p:nvPr>
        </p:nvSpPr>
        <p:spPr>
          <a:xfrm>
            <a:off x="457200" y="357477"/>
            <a:ext cx="8229600" cy="937923"/>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3"/>
          </p:nvPr>
        </p:nvSpPr>
        <p:spPr>
          <a:xfrm>
            <a:off x="457200"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59750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Placeholder 1"/>
          <p:cNvSpPr txBox="1">
            <a:spLocks/>
          </p:cNvSpPr>
          <p:nvPr userDrawn="1"/>
        </p:nvSpPr>
        <p:spPr>
          <a:xfrm>
            <a:off x="533400" y="152400"/>
            <a:ext cx="8229600" cy="1066800"/>
          </a:xfrm>
          <a:prstGeom prst="rect">
            <a:avLst/>
          </a:prstGeom>
          <a:effectLst>
            <a:outerShdw blurRad="25400" dist="25400" dir="2700000" algn="tl" rotWithShape="0">
              <a:prstClr val="black"/>
            </a:outerShdw>
          </a:effectLst>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a:lstStyle>
          <a:p>
            <a:r>
              <a:rPr lang="en-US" dirty="0" smtClean="0"/>
              <a:t>Click to edit Master title style</a:t>
            </a:r>
            <a:endParaRPr lang="en-US" dirty="0"/>
          </a:p>
        </p:txBody>
      </p:sp>
      <p:sp>
        <p:nvSpPr>
          <p:cNvPr id="8" name="Title 1"/>
          <p:cNvSpPr txBox="1">
            <a:spLocks/>
          </p:cNvSpPr>
          <p:nvPr userDrawn="1"/>
        </p:nvSpPr>
        <p:spPr>
          <a:xfrm>
            <a:off x="685800" y="2130425"/>
            <a:ext cx="7772400" cy="1470025"/>
          </a:xfrm>
          <a:prstGeom prst="rect">
            <a:avLst/>
          </a:prstGeom>
          <a:effectLst/>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a:lstStyle>
          <a:p>
            <a:r>
              <a:rPr lang="en-US" dirty="0" smtClean="0">
                <a:solidFill>
                  <a:schemeClr val="tx1"/>
                </a:solidFill>
                <a:latin typeface="+mj-lt"/>
              </a:rPr>
              <a:t>Click to edit Master title style</a:t>
            </a:r>
            <a:endParaRPr lang="en-US" dirty="0">
              <a:solidFill>
                <a:schemeClr val="tx1"/>
              </a:solidFill>
              <a:latin typeface="+mj-lt"/>
            </a:endParaRPr>
          </a:p>
        </p:txBody>
      </p:sp>
      <p:sp>
        <p:nvSpPr>
          <p:cNvPr id="9" name="Subtitle 2"/>
          <p:cNvSpPr>
            <a:spLocks noGrp="1"/>
          </p:cNvSpPr>
          <p:nvPr>
            <p:ph type="subTitle" idx="1"/>
          </p:nvPr>
        </p:nvSpPr>
        <p:spPr>
          <a:xfrm>
            <a:off x="1371600" y="3886200"/>
            <a:ext cx="6400800" cy="1752600"/>
          </a:xfrm>
          <a:prstGeom prst="rect">
            <a:avLst/>
          </a:prstGeom>
          <a:effectLst/>
        </p:spPr>
        <p:txBody>
          <a:bodyPr>
            <a:normAutofit/>
          </a:bodyPr>
          <a:lstStyle>
            <a:lvl1pPr marL="0" indent="0" algn="ctr">
              <a:buNone/>
              <a:defRPr sz="280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6269458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295400"/>
            <a:ext cx="8229600" cy="4267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5638800"/>
            <a:ext cx="82296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1"/>
          <p:cNvSpPr>
            <a:spLocks noGrp="1"/>
          </p:cNvSpPr>
          <p:nvPr>
            <p:ph type="title"/>
          </p:nvPr>
        </p:nvSpPr>
        <p:spPr>
          <a:xfrm>
            <a:off x="457200" y="258762"/>
            <a:ext cx="8229600" cy="1036638"/>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8931881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box side-by-sid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96898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Two box side-by-side + headers">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97142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1" name="TextBox 10"/>
          <p:cNvSpPr txBox="1"/>
          <p:nvPr/>
        </p:nvSpPr>
        <p:spPr>
          <a:xfrm>
            <a:off x="7696200" y="6502946"/>
            <a:ext cx="1105680" cy="307777"/>
          </a:xfrm>
          <a:prstGeom prst="rect">
            <a:avLst/>
          </a:prstGeom>
          <a:noFill/>
        </p:spPr>
        <p:txBody>
          <a:bodyPr wrap="square" rtlCol="0">
            <a:spAutoFit/>
          </a:bodyPr>
          <a:lstStyle/>
          <a:p>
            <a:pPr algn="r"/>
            <a:fld id="{60FF15B5-A97F-4410-8223-FFD69BAB2ADB}" type="slidenum">
              <a:rPr lang="en-US" sz="1400" b="1" smtClean="0">
                <a:solidFill>
                  <a:srgbClr val="3B7CFF"/>
                </a:solidFill>
                <a:latin typeface="Myriad Pro" pitchFamily="34" charset="0"/>
              </a:rPr>
              <a:pPr algn="r"/>
              <a:t>‹#›</a:t>
            </a:fld>
            <a:endParaRPr lang="en-US" sz="1400" b="1" dirty="0">
              <a:solidFill>
                <a:srgbClr val="3B7CFF"/>
              </a:solidFill>
              <a:latin typeface="Myriad Pro" pitchFamily="34" charset="0"/>
            </a:endParaRPr>
          </a:p>
        </p:txBody>
      </p:sp>
      <p:sp>
        <p:nvSpPr>
          <p:cNvPr id="2" name="Footer Placeholder 1"/>
          <p:cNvSpPr>
            <a:spLocks noGrp="1"/>
          </p:cNvSpPr>
          <p:nvPr>
            <p:ph type="ftr" sz="quarter" idx="3"/>
          </p:nvPr>
        </p:nvSpPr>
        <p:spPr>
          <a:xfrm>
            <a:off x="3056254" y="6398153"/>
            <a:ext cx="3086100" cy="365125"/>
          </a:xfrm>
          <a:prstGeom prst="rect">
            <a:avLst/>
          </a:prstGeom>
        </p:spPr>
        <p:txBody>
          <a:bodyPr vert="horz" lIns="91440" tIns="45720" rIns="91440" bIns="45720" rtlCol="0" anchor="ctr"/>
          <a:lstStyle>
            <a:lvl1pPr algn="ctr">
              <a:defRPr sz="1400">
                <a:solidFill>
                  <a:schemeClr val="tx1">
                    <a:tint val="75000"/>
                  </a:schemeClr>
                </a:solidFill>
                <a:latin typeface="Myriad Pro"/>
              </a:defRPr>
            </a:lvl1pPr>
          </a:lstStyle>
          <a:p>
            <a:endParaRPr lang="en-US" dirty="0"/>
          </a:p>
        </p:txBody>
      </p:sp>
      <p:sp>
        <p:nvSpPr>
          <p:cNvPr id="4" name="Title Placeholder 3"/>
          <p:cNvSpPr>
            <a:spLocks noGrp="1"/>
          </p:cNvSpPr>
          <p:nvPr>
            <p:ph type="title"/>
          </p:nvPr>
        </p:nvSpPr>
        <p:spPr>
          <a:xfrm>
            <a:off x="685800" y="228600"/>
            <a:ext cx="7886700" cy="1006475"/>
          </a:xfrm>
          <a:prstGeom prst="rect">
            <a:avLst/>
          </a:prstGeom>
          <a:effectLst>
            <a:outerShdw blurRad="25400" dist="25400" dir="2700000" algn="ctr" rotWithShape="0">
              <a:srgbClr val="000000"/>
            </a:outerShdw>
          </a:effectLst>
        </p:spPr>
        <p:txBody>
          <a:bodyPr vert="horz" lIns="91440" tIns="45720" rIns="91440" bIns="45720" rtlCol="0" anchor="ctr">
            <a:normAutofit/>
          </a:bodyPr>
          <a:lstStyle/>
          <a:p>
            <a:r>
              <a:rPr lang="en-US" smtClean="0"/>
              <a:t>Click to edit Master title style</a:t>
            </a:r>
            <a:endParaRPr lang="en-US" dirty="0"/>
          </a:p>
        </p:txBody>
      </p:sp>
      <p:sp>
        <p:nvSpPr>
          <p:cNvPr id="8" name="TextBox 4"/>
          <p:cNvSpPr txBox="1">
            <a:spLocks noChangeArrowheads="1"/>
          </p:cNvSpPr>
          <p:nvPr userDrawn="1"/>
        </p:nvSpPr>
        <p:spPr bwMode="auto">
          <a:xfrm>
            <a:off x="2581275" y="6581775"/>
            <a:ext cx="71723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200" dirty="0">
                <a:solidFill>
                  <a:srgbClr val="3B7CFF"/>
                </a:solidFill>
                <a:latin typeface="Arial" panose="020B0604020202020204" pitchFamily="34" charset="0"/>
              </a:rPr>
              <a:t>© </a:t>
            </a:r>
            <a:r>
              <a:rPr lang="en-US" altLang="en-US" sz="1200" dirty="0" smtClean="0">
                <a:solidFill>
                  <a:srgbClr val="3B7CFF"/>
                </a:solidFill>
                <a:latin typeface="Arial" panose="020B0604020202020204" pitchFamily="34" charset="0"/>
              </a:rPr>
              <a:t>2017 </a:t>
            </a:r>
            <a:r>
              <a:rPr lang="en-US" altLang="en-US" sz="1200" dirty="0">
                <a:solidFill>
                  <a:srgbClr val="3B7CFF"/>
                </a:solidFill>
                <a:latin typeface="Arial" panose="020B0604020202020204" pitchFamily="34" charset="0"/>
              </a:rPr>
              <a:t>California Institute of Technology. Government sponsorship acknowledged.</a:t>
            </a:r>
          </a:p>
        </p:txBody>
      </p:sp>
    </p:spTree>
    <p:extLst>
      <p:ext uri="{BB962C8B-B14F-4D97-AF65-F5344CB8AC3E}">
        <p14:creationId xmlns:p14="http://schemas.microsoft.com/office/powerpoint/2010/main" val="2515780614"/>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8" r:id="rId4"/>
    <p:sldLayoutId id="2147483659" r:id="rId5"/>
    <p:sldLayoutId id="2147483651" r:id="rId6"/>
    <p:sldLayoutId id="2147483657" r:id="rId7"/>
    <p:sldLayoutId id="2147483652" r:id="rId8"/>
    <p:sldLayoutId id="2147483653" r:id="rId9"/>
    <p:sldLayoutId id="2147483656" r:id="rId10"/>
    <p:sldLayoutId id="2147483654" r:id="rId11"/>
    <p:sldLayoutId id="2147483655" r:id="rId12"/>
  </p:sldLayoutIdLst>
  <p:timing>
    <p:tnLst>
      <p:par>
        <p:cTn id="1" dur="indefinite" restart="never" nodeType="tmRoot"/>
      </p:par>
    </p:tnLst>
  </p:timing>
  <p:hf hdr="0" ftr="0" dt="0"/>
  <p:txStyles>
    <p:title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Tx/>
        <a:buBlip>
          <a:blip r:embed="rId15"/>
        </a:buBlip>
        <a:defRPr sz="28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16"/>
        </a:buBlip>
        <a:defRPr sz="24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15"/>
        </a:buBlip>
        <a:defRPr sz="20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16"/>
        </a:buBlip>
        <a:defRPr sz="18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15"/>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4.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e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55.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8.pn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emf"/><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image" Target="../media/image99.tif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Open-MBEE/mdk/tree/mdk-manual/src/main/dist/manual" TargetMode="External"/><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open-mbee.github.io/" TargetMode="External"/><Relationship Id="rId2" Type="http://schemas.openxmlformats.org/officeDocument/2006/relationships/hyperlink" Target="https://github.com/Open-MBEE/TMT-SysML-Model" TargetMode="External"/><Relationship Id="rId1" Type="http://schemas.openxmlformats.org/officeDocument/2006/relationships/slideLayout" Target="../slideLayouts/slideLayout1.xml"/><Relationship Id="rId5" Type="http://schemas.openxmlformats.org/officeDocument/2006/relationships/hyperlink" Target="http://omgwiki.org/MBSE/lib/exe/fetch.php?media=mbse:incose_mbse_iw_2017:iw_2017_open_mbee.pdf" TargetMode="External"/><Relationship Id="rId4" Type="http://schemas.openxmlformats.org/officeDocument/2006/relationships/hyperlink" Target="https://github.com/Open-MBEE/mdk/tree/mdk-manual/src/main/dist/manua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804194"/>
            <a:ext cx="7772400" cy="1376363"/>
          </a:xfrm>
        </p:spPr>
        <p:txBody>
          <a:bodyPr>
            <a:normAutofit fontScale="90000"/>
          </a:bodyPr>
          <a:lstStyle/>
          <a:p>
            <a:r>
              <a:rPr lang="en-US" sz="3600" dirty="0" smtClean="0"/>
              <a:t>ESEM and OpenMBEE supporting the SE </a:t>
            </a:r>
            <a:r>
              <a:rPr lang="en-US" sz="3600" dirty="0"/>
              <a:t>Lifecycle Change </a:t>
            </a:r>
            <a:r>
              <a:rPr lang="en-US" sz="3600" dirty="0" smtClean="0"/>
              <a:t>Process – </a:t>
            </a:r>
            <a:br>
              <a:rPr lang="en-US" sz="3600" dirty="0" smtClean="0"/>
            </a:br>
            <a:r>
              <a:rPr lang="en-US" sz="3600" dirty="0" smtClean="0"/>
              <a:t>TMT Case Study </a:t>
            </a:r>
            <a:endParaRPr lang="en-US" altLang="en-US" sz="3600" dirty="0">
              <a:latin typeface="Arial" panose="020B0604020202020204" pitchFamily="34" charset="0"/>
            </a:endParaRPr>
          </a:p>
        </p:txBody>
      </p:sp>
      <p:sp>
        <p:nvSpPr>
          <p:cNvPr id="3" name="Subtitle 2"/>
          <p:cNvSpPr>
            <a:spLocks noGrp="1"/>
          </p:cNvSpPr>
          <p:nvPr>
            <p:ph type="subTitle" idx="1"/>
          </p:nvPr>
        </p:nvSpPr>
        <p:spPr>
          <a:xfrm>
            <a:off x="685800" y="4899024"/>
            <a:ext cx="7772400" cy="1425576"/>
          </a:xfrm>
        </p:spPr>
        <p:txBody>
          <a:bodyPr>
            <a:normAutofit fontScale="70000" lnSpcReduction="20000"/>
          </a:bodyPr>
          <a:lstStyle/>
          <a:p>
            <a:pPr>
              <a:spcBef>
                <a:spcPct val="0"/>
              </a:spcBef>
            </a:pPr>
            <a:r>
              <a:rPr lang="en-US" altLang="en-US" dirty="0" smtClean="0">
                <a:latin typeface="Arial" panose="020B0604020202020204" pitchFamily="34" charset="0"/>
              </a:rPr>
              <a:t>March 31, 2017</a:t>
            </a:r>
          </a:p>
          <a:p>
            <a:pPr>
              <a:spcBef>
                <a:spcPct val="0"/>
              </a:spcBef>
            </a:pPr>
            <a:r>
              <a:rPr lang="en-US" altLang="en-US" dirty="0" smtClean="0">
                <a:latin typeface="Arial" panose="020B0604020202020204" pitchFamily="34" charset="0"/>
              </a:rPr>
              <a:t>Robert </a:t>
            </a:r>
            <a:r>
              <a:rPr lang="en-US" altLang="en-US" dirty="0" err="1" smtClean="0">
                <a:latin typeface="Arial" panose="020B0604020202020204" pitchFamily="34" charset="0"/>
              </a:rPr>
              <a:t>Karban</a:t>
            </a:r>
            <a:r>
              <a:rPr lang="en-US" altLang="en-US" baseline="30000" dirty="0" err="1" smtClean="0">
                <a:latin typeface="Arial" panose="020B0604020202020204" pitchFamily="34" charset="0"/>
              </a:rPr>
              <a:t>a</a:t>
            </a:r>
            <a:r>
              <a:rPr lang="en-US" altLang="en-US" dirty="0" smtClean="0">
                <a:latin typeface="Arial" panose="020B0604020202020204" pitchFamily="34" charset="0"/>
              </a:rPr>
              <a:t>, </a:t>
            </a:r>
            <a:r>
              <a:rPr lang="en-US" altLang="en-US" dirty="0">
                <a:latin typeface="Arial" panose="020B0604020202020204" pitchFamily="34" charset="0"/>
              </a:rPr>
              <a:t>Sebastian </a:t>
            </a:r>
            <a:r>
              <a:rPr lang="en-US" altLang="en-US" dirty="0" smtClean="0">
                <a:latin typeface="Arial" panose="020B0604020202020204" pitchFamily="34" charset="0"/>
              </a:rPr>
              <a:t>Herzig</a:t>
            </a:r>
            <a:r>
              <a:rPr lang="en-US" altLang="en-US" baseline="30000" dirty="0">
                <a:latin typeface="Arial" panose="020B0604020202020204" pitchFamily="34" charset="0"/>
              </a:rPr>
              <a:t>a</a:t>
            </a:r>
            <a:r>
              <a:rPr lang="en-US" altLang="en-US" dirty="0" smtClean="0">
                <a:latin typeface="Arial" panose="020B0604020202020204" pitchFamily="34" charset="0"/>
              </a:rPr>
              <a:t>, </a:t>
            </a:r>
          </a:p>
          <a:p>
            <a:pPr>
              <a:spcBef>
                <a:spcPct val="0"/>
              </a:spcBef>
            </a:pPr>
            <a:r>
              <a:rPr lang="en-US" altLang="en-US" dirty="0">
                <a:latin typeface="Arial" panose="020B0604020202020204" pitchFamily="34" charset="0"/>
              </a:rPr>
              <a:t>Amanda </a:t>
            </a:r>
            <a:r>
              <a:rPr lang="en-US" altLang="en-US" dirty="0" err="1" smtClean="0">
                <a:latin typeface="Arial" panose="020B0604020202020204" pitchFamily="34" charset="0"/>
              </a:rPr>
              <a:t>Crawford</a:t>
            </a:r>
            <a:r>
              <a:rPr lang="en-US" altLang="en-US" baseline="30000" dirty="0" err="1" smtClean="0">
                <a:latin typeface="Arial" panose="020B0604020202020204" pitchFamily="34" charset="0"/>
              </a:rPr>
              <a:t>a,</a:t>
            </a:r>
            <a:r>
              <a:rPr lang="en-US" altLang="en-US" dirty="0" err="1" smtClean="0">
                <a:latin typeface="Arial" panose="020B0604020202020204" pitchFamily="34" charset="0"/>
              </a:rPr>
              <a:t>Jamie</a:t>
            </a:r>
            <a:r>
              <a:rPr lang="en-US" altLang="en-US" dirty="0" smtClean="0">
                <a:latin typeface="Arial" panose="020B0604020202020204" pitchFamily="34" charset="0"/>
              </a:rPr>
              <a:t> </a:t>
            </a:r>
            <a:r>
              <a:rPr lang="en-US" altLang="en-US" dirty="0" err="1" smtClean="0">
                <a:latin typeface="Arial" panose="020B0604020202020204" pitchFamily="34" charset="0"/>
              </a:rPr>
              <a:t>Nakawatase</a:t>
            </a:r>
            <a:r>
              <a:rPr lang="en-US" altLang="en-US" baseline="30000" dirty="0" err="1" smtClean="0">
                <a:latin typeface="Arial" panose="020B0604020202020204" pitchFamily="34" charset="0"/>
              </a:rPr>
              <a:t>b</a:t>
            </a:r>
            <a:r>
              <a:rPr lang="en-US" altLang="en-US" dirty="0">
                <a:latin typeface="Arial" panose="020B0604020202020204" pitchFamily="34" charset="0"/>
              </a:rPr>
              <a:t/>
            </a:r>
            <a:br>
              <a:rPr lang="en-US" altLang="en-US" dirty="0">
                <a:latin typeface="Arial" panose="020B0604020202020204" pitchFamily="34" charset="0"/>
              </a:rPr>
            </a:br>
            <a:r>
              <a:rPr lang="en-US" altLang="en-US" baseline="30000" dirty="0" err="1" smtClean="0">
                <a:latin typeface="Arial" panose="020B0604020202020204" pitchFamily="34" charset="0"/>
              </a:rPr>
              <a:t>b</a:t>
            </a:r>
            <a:r>
              <a:rPr lang="en-US" altLang="en-US" dirty="0" err="1" smtClean="0">
                <a:latin typeface="Arial" panose="020B0604020202020204" pitchFamily="34" charset="0"/>
              </a:rPr>
              <a:t>Thirty</a:t>
            </a:r>
            <a:r>
              <a:rPr lang="en-US" altLang="en-US" dirty="0" smtClean="0">
                <a:latin typeface="Arial" panose="020B0604020202020204" pitchFamily="34" charset="0"/>
              </a:rPr>
              <a:t> Meter Telescope International Observatory </a:t>
            </a:r>
          </a:p>
          <a:p>
            <a:pPr>
              <a:spcBef>
                <a:spcPct val="0"/>
              </a:spcBef>
            </a:pPr>
            <a:r>
              <a:rPr lang="en-US" altLang="en-US" baseline="30000" dirty="0">
                <a:latin typeface="Arial" panose="020B0604020202020204" pitchFamily="34" charset="0"/>
              </a:rPr>
              <a:t>a</a:t>
            </a:r>
            <a:r>
              <a:rPr lang="en-US" altLang="en-US" dirty="0" smtClean="0">
                <a:latin typeface="Arial" panose="020B0604020202020204" pitchFamily="34" charset="0"/>
              </a:rPr>
              <a:t>Jet </a:t>
            </a:r>
            <a:r>
              <a:rPr lang="en-US" altLang="en-US" dirty="0">
                <a:latin typeface="Arial" panose="020B0604020202020204" pitchFamily="34" charset="0"/>
              </a:rPr>
              <a:t>Propulsion Laboratory, </a:t>
            </a:r>
            <a:r>
              <a:rPr lang="en-US" altLang="en-US" dirty="0" smtClean="0">
                <a:latin typeface="Arial" panose="020B0604020202020204" pitchFamily="34" charset="0"/>
              </a:rPr>
              <a:t>California </a:t>
            </a:r>
            <a:r>
              <a:rPr lang="en-US" altLang="en-US" dirty="0">
                <a:latin typeface="Arial" panose="020B0604020202020204" pitchFamily="34" charset="0"/>
              </a:rPr>
              <a:t>Institute of Technology</a:t>
            </a:r>
            <a:endParaRPr lang="en-US" altLang="en-US" b="1" dirty="0">
              <a:latin typeface="Arial" panose="020B0604020202020204" pitchFamily="34" charset="0"/>
            </a:endParaRPr>
          </a:p>
          <a:p>
            <a:pPr>
              <a:lnSpc>
                <a:spcPct val="90000"/>
              </a:lnSpc>
            </a:pPr>
            <a:endParaRPr lang="en-US" dirty="0"/>
          </a:p>
          <a:p>
            <a:pPr>
              <a:lnSpc>
                <a:spcPct val="90000"/>
              </a:lnSpc>
            </a:pPr>
            <a:endParaRPr lang="en-US" sz="1000"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7772400" y="381000"/>
            <a:ext cx="838200" cy="742950"/>
          </a:xfrm>
          <a:prstGeom prst="rect">
            <a:avLst/>
          </a:prstGeom>
        </p:spPr>
      </p:pic>
      <p:sp>
        <p:nvSpPr>
          <p:cNvPr id="4" name="TextBox 3"/>
          <p:cNvSpPr txBox="1"/>
          <p:nvPr/>
        </p:nvSpPr>
        <p:spPr>
          <a:xfrm>
            <a:off x="2209800" y="3429000"/>
            <a:ext cx="4733155" cy="923330"/>
          </a:xfrm>
          <a:prstGeom prst="rect">
            <a:avLst/>
          </a:prstGeom>
          <a:noFill/>
        </p:spPr>
        <p:txBody>
          <a:bodyPr wrap="none" rtlCol="0">
            <a:spAutoFit/>
          </a:bodyPr>
          <a:lstStyle/>
          <a:p>
            <a:pPr algn="ctr"/>
            <a:r>
              <a:rPr lang="en-US" b="1" dirty="0">
                <a:solidFill>
                  <a:schemeClr val="bg1"/>
                </a:solidFill>
              </a:rPr>
              <a:t>An Executable MBSE Method (ESEM) to </a:t>
            </a:r>
            <a:endParaRPr lang="en-US" b="1" dirty="0" smtClean="0">
              <a:solidFill>
                <a:schemeClr val="bg1"/>
              </a:solidFill>
            </a:endParaRPr>
          </a:p>
          <a:p>
            <a:pPr algn="ctr"/>
            <a:r>
              <a:rPr lang="en-US" b="1" dirty="0" smtClean="0">
                <a:solidFill>
                  <a:schemeClr val="bg1"/>
                </a:solidFill>
              </a:rPr>
              <a:t>Support </a:t>
            </a:r>
            <a:r>
              <a:rPr lang="en-US" b="1" dirty="0">
                <a:solidFill>
                  <a:schemeClr val="bg1"/>
                </a:solidFill>
              </a:rPr>
              <a:t>Requirements Analysis and Verification</a:t>
            </a:r>
          </a:p>
          <a:p>
            <a:endParaRPr lang="en-US" dirty="0"/>
          </a:p>
        </p:txBody>
      </p:sp>
    </p:spTree>
    <p:extLst>
      <p:ext uri="{BB962C8B-B14F-4D97-AF65-F5344CB8AC3E}">
        <p14:creationId xmlns:p14="http://schemas.microsoft.com/office/powerpoint/2010/main" val="2271480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Cameo Simulation Toolkit (CST)</a:t>
            </a:r>
          </a:p>
        </p:txBody>
      </p:sp>
      <p:sp>
        <p:nvSpPr>
          <p:cNvPr id="15363" name="Content Placeholder 2"/>
          <p:cNvSpPr>
            <a:spLocks noGrp="1"/>
          </p:cNvSpPr>
          <p:nvPr>
            <p:ph idx="1"/>
          </p:nvPr>
        </p:nvSpPr>
        <p:spPr/>
        <p:txBody>
          <a:bodyPr/>
          <a:lstStyle/>
          <a:p>
            <a:r>
              <a:rPr lang="en-US" altLang="en-US" dirty="0" smtClean="0"/>
              <a:t>A plugin to MagicDraw SysML modeling tool</a:t>
            </a:r>
          </a:p>
          <a:p>
            <a:r>
              <a:rPr lang="en-US" altLang="en-US" dirty="0" smtClean="0"/>
              <a:t>A simulation platform based on </a:t>
            </a:r>
            <a:r>
              <a:rPr lang="en-US" altLang="en-US" dirty="0" err="1" smtClean="0"/>
              <a:t>fUML</a:t>
            </a:r>
            <a:r>
              <a:rPr lang="en-US" altLang="en-US" dirty="0" smtClean="0"/>
              <a:t> and plugs in additional execution engines</a:t>
            </a:r>
          </a:p>
          <a:p>
            <a:pPr lvl="1"/>
            <a:r>
              <a:rPr lang="en-US" altLang="en-US" dirty="0" smtClean="0"/>
              <a:t>State Chart XML (SCXML)</a:t>
            </a:r>
          </a:p>
          <a:p>
            <a:pPr lvl="1"/>
            <a:r>
              <a:rPr lang="en-US" altLang="en-US" dirty="0" smtClean="0"/>
              <a:t>Scripting for the Java Platform (JSR 223)</a:t>
            </a:r>
          </a:p>
          <a:p>
            <a:pPr lvl="1"/>
            <a:r>
              <a:rPr lang="en-US" altLang="en-US" dirty="0" smtClean="0"/>
              <a:t>Precise Semantics of Composite Structures (PSCS)</a:t>
            </a:r>
          </a:p>
          <a:p>
            <a:pPr lvl="1"/>
            <a:r>
              <a:rPr lang="en-US" altLang="en-US" dirty="0" smtClean="0"/>
              <a:t>Precise Semantics for State Machines (PSSM)</a:t>
            </a:r>
          </a:p>
        </p:txBody>
      </p:sp>
    </p:spTree>
    <p:extLst>
      <p:ext uri="{BB962C8B-B14F-4D97-AF65-F5344CB8AC3E}">
        <p14:creationId xmlns:p14="http://schemas.microsoft.com/office/powerpoint/2010/main" val="419199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Complexity of TMT</a:t>
            </a:r>
            <a:endParaRPr lang="en-US" b="1" dirty="0"/>
          </a:p>
        </p:txBody>
      </p:sp>
      <p:sp>
        <p:nvSpPr>
          <p:cNvPr id="8" name="Content Placeholder 7"/>
          <p:cNvSpPr>
            <a:spLocks noGrp="1"/>
          </p:cNvSpPr>
          <p:nvPr>
            <p:ph idx="1"/>
          </p:nvPr>
        </p:nvSpPr>
        <p:spPr>
          <a:xfrm>
            <a:off x="762000" y="1471913"/>
            <a:ext cx="7139136" cy="737887"/>
          </a:xfrm>
        </p:spPr>
        <p:txBody>
          <a:bodyPr/>
          <a:lstStyle/>
          <a:p>
            <a:r>
              <a:rPr lang="en-US" sz="2200" dirty="0" smtClean="0"/>
              <a:t>The Thirty Meter Telescope (TMT) is no different than other complex systems of systems</a:t>
            </a:r>
          </a:p>
          <a:p>
            <a:endParaRPr lang="en-US" sz="2200" dirty="0" smtClean="0"/>
          </a:p>
          <a:p>
            <a:endParaRPr lang="en-US" sz="2200" dirty="0"/>
          </a:p>
          <a:p>
            <a:endParaRPr lang="en-US" sz="2200" dirty="0" smtClean="0"/>
          </a:p>
          <a:p>
            <a:endParaRPr lang="en-US" sz="2200" dirty="0" smtClean="0"/>
          </a:p>
          <a:p>
            <a:endParaRPr lang="en-US" sz="2200" dirty="0" smtClean="0"/>
          </a:p>
          <a:p>
            <a:pPr marL="0" indent="0">
              <a:buNone/>
            </a:pPr>
            <a:endParaRPr lang="en-US" sz="2200" dirty="0" smtClean="0"/>
          </a:p>
        </p:txBody>
      </p:sp>
      <p:sp>
        <p:nvSpPr>
          <p:cNvPr id="7" name="TextBox 6"/>
          <p:cNvSpPr txBox="1"/>
          <p:nvPr/>
        </p:nvSpPr>
        <p:spPr>
          <a:xfrm>
            <a:off x="636609" y="6605288"/>
            <a:ext cx="184666" cy="369332"/>
          </a:xfrm>
          <a:prstGeom prst="rect">
            <a:avLst/>
          </a:prstGeom>
          <a:noFill/>
        </p:spPr>
        <p:txBody>
          <a:bodyPr wrap="none" rtlCol="0">
            <a:spAutoFit/>
          </a:bodyPr>
          <a:lstStyle/>
          <a:p>
            <a:endParaRPr lang="en-US" dirty="0"/>
          </a:p>
        </p:txBody>
      </p:sp>
      <p:sp>
        <p:nvSpPr>
          <p:cNvPr id="11" name="TextBox 10"/>
          <p:cNvSpPr txBox="1"/>
          <p:nvPr/>
        </p:nvSpPr>
        <p:spPr>
          <a:xfrm>
            <a:off x="8333773" y="216062"/>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186653"/>
            <a:ext cx="2752622" cy="1570488"/>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139585">
            <a:off x="2245034" y="2809892"/>
            <a:ext cx="3452237" cy="1910268"/>
          </a:xfrm>
          <a:prstGeom prst="rect">
            <a:avLst/>
          </a:prstGeom>
        </p:spPr>
      </p:pic>
      <p:pic>
        <p:nvPicPr>
          <p:cNvPr id="12" name="Picture 11"/>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7877"/>
          <a:stretch/>
        </p:blipFill>
        <p:spPr>
          <a:xfrm>
            <a:off x="4724400" y="2424653"/>
            <a:ext cx="2180471" cy="1491299"/>
          </a:xfrm>
          <a:prstGeom prst="rect">
            <a:avLst/>
          </a:prstGeom>
        </p:spPr>
      </p:pic>
      <p:pic>
        <p:nvPicPr>
          <p:cNvPr id="13" name="Picture 12" descr="side view of tmt complex.jpg"/>
          <p:cNvPicPr>
            <a:picLocks noChangeAspect="1"/>
          </p:cNvPicPr>
          <p:nvPr/>
        </p:nvPicPr>
        <p:blipFill rotWithShape="1">
          <a:blip r:embed="rId6">
            <a:extLst>
              <a:ext uri="{28A0092B-C50C-407E-A947-70E740481C1C}">
                <a14:useLocalDpi xmlns:a14="http://schemas.microsoft.com/office/drawing/2010/main" val="0"/>
              </a:ext>
            </a:extLst>
          </a:blip>
          <a:srcRect l="42037" t="1115" r="5525" b="8312"/>
          <a:stretch/>
        </p:blipFill>
        <p:spPr>
          <a:xfrm>
            <a:off x="6553200" y="2895600"/>
            <a:ext cx="2263913" cy="2197652"/>
          </a:xfrm>
          <a:prstGeom prst="rect">
            <a:avLst/>
          </a:prstGeom>
        </p:spPr>
      </p:pic>
      <p:sp>
        <p:nvSpPr>
          <p:cNvPr id="14" name="Content Placeholder 7"/>
          <p:cNvSpPr txBox="1">
            <a:spLocks/>
          </p:cNvSpPr>
          <p:nvPr/>
        </p:nvSpPr>
        <p:spPr>
          <a:xfrm>
            <a:off x="762000" y="5257800"/>
            <a:ext cx="7139136" cy="1295400"/>
          </a:xfrm>
          <a:prstGeom prst="rect">
            <a:avLst/>
          </a:prstGeom>
        </p:spPr>
        <p:txBody>
          <a:bodyPr/>
          <a:lstStyle>
            <a:lvl1pPr marL="342900" indent="-342900" algn="l" defTabSz="914400" rtl="0" eaLnBrk="1" latinLnBrk="0" hangingPunct="1">
              <a:spcBef>
                <a:spcPct val="20000"/>
              </a:spcBef>
              <a:buFontTx/>
              <a:buBlip>
                <a:blip r:embed="rId7"/>
              </a:buBlip>
              <a:defRPr sz="28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8"/>
              </a:buBlip>
              <a:defRPr sz="24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7"/>
              </a:buBlip>
              <a:defRPr sz="20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8"/>
              </a:buBlip>
              <a:defRPr sz="18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7"/>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dirty="0" smtClean="0"/>
              <a:t>We still need to apply core SE processes </a:t>
            </a:r>
          </a:p>
          <a:p>
            <a:r>
              <a:rPr lang="en-US" sz="2200" dirty="0" smtClean="0"/>
              <a:t>Difference: telescope community is historically unfamiliar with formal Systems Engineering</a:t>
            </a:r>
          </a:p>
        </p:txBody>
      </p:sp>
    </p:spTree>
    <p:extLst>
      <p:ext uri="{BB962C8B-B14F-4D97-AF65-F5344CB8AC3E}">
        <p14:creationId xmlns:p14="http://schemas.microsoft.com/office/powerpoint/2010/main" val="1860164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TMT Key Science</a:t>
            </a:r>
            <a:endParaRPr lang="en-US" dirty="0"/>
          </a:p>
        </p:txBody>
      </p:sp>
      <p:sp>
        <p:nvSpPr>
          <p:cNvPr id="7" name="Content Placeholder 6"/>
          <p:cNvSpPr>
            <a:spLocks noGrp="1"/>
          </p:cNvSpPr>
          <p:nvPr>
            <p:ph sz="quarter" idx="4"/>
          </p:nvPr>
        </p:nvSpPr>
        <p:spPr>
          <a:xfrm>
            <a:off x="609600" y="1828800"/>
            <a:ext cx="6019800" cy="3048000"/>
          </a:xfrm>
        </p:spPr>
        <p:txBody>
          <a:bodyPr/>
          <a:lstStyle/>
          <a:p>
            <a:r>
              <a:rPr lang="en-US" sz="2000" dirty="0" smtClean="0"/>
              <a:t>Nature and composition of the Universe</a:t>
            </a:r>
          </a:p>
          <a:p>
            <a:r>
              <a:rPr lang="en-US" sz="2000" dirty="0" smtClean="0"/>
              <a:t>Formation of the first stars and galaxies</a:t>
            </a:r>
          </a:p>
          <a:p>
            <a:r>
              <a:rPr lang="en-US" sz="2000" dirty="0" smtClean="0"/>
              <a:t>Evolution of galaxies</a:t>
            </a:r>
          </a:p>
          <a:p>
            <a:r>
              <a:rPr lang="en-US" sz="2000" dirty="0" smtClean="0"/>
              <a:t>Relationship between black holes and their galaxies</a:t>
            </a:r>
          </a:p>
          <a:p>
            <a:r>
              <a:rPr lang="en-US" sz="2000" dirty="0" smtClean="0"/>
              <a:t>Formation of stars and planets</a:t>
            </a:r>
          </a:p>
          <a:p>
            <a:r>
              <a:rPr lang="en-US" sz="2000" dirty="0" smtClean="0"/>
              <a:t>Nature of extra-solar planets</a:t>
            </a:r>
          </a:p>
          <a:p>
            <a:r>
              <a:rPr lang="en-US" sz="2000" dirty="0" smtClean="0"/>
              <a:t>Potential of life elsewhere in the Universe</a:t>
            </a:r>
          </a:p>
          <a:p>
            <a:r>
              <a:rPr lang="en-US" sz="2000" dirty="0" smtClean="0"/>
              <a:t>Unforeseen discoveries</a:t>
            </a:r>
            <a:r>
              <a:rPr lang="mr-IN" sz="2000" dirty="0" smtClean="0"/>
              <a:t>…</a:t>
            </a:r>
            <a:endParaRPr lang="en-US" sz="2000" dirty="0" smtClean="0"/>
          </a:p>
        </p:txBody>
      </p:sp>
      <p:pic>
        <p:nvPicPr>
          <p:cNvPr id="3" name="Picture 2"/>
          <p:cNvPicPr>
            <a:picLocks noChangeAspect="1"/>
          </p:cNvPicPr>
          <p:nvPr/>
        </p:nvPicPr>
        <p:blipFill>
          <a:blip r:embed="rId2"/>
          <a:stretch>
            <a:fillRect/>
          </a:stretch>
        </p:blipFill>
        <p:spPr>
          <a:xfrm>
            <a:off x="6781800" y="1371600"/>
            <a:ext cx="1663700" cy="1346200"/>
          </a:xfrm>
          <a:prstGeom prst="rect">
            <a:avLst/>
          </a:prstGeom>
        </p:spPr>
      </p:pic>
      <p:pic>
        <p:nvPicPr>
          <p:cNvPr id="5" name="Picture 4"/>
          <p:cNvPicPr>
            <a:picLocks noChangeAspect="1"/>
          </p:cNvPicPr>
          <p:nvPr/>
        </p:nvPicPr>
        <p:blipFill>
          <a:blip r:embed="rId3"/>
          <a:stretch>
            <a:fillRect/>
          </a:stretch>
        </p:blipFill>
        <p:spPr>
          <a:xfrm>
            <a:off x="0" y="5265719"/>
            <a:ext cx="3124200" cy="1310939"/>
          </a:xfrm>
          <a:prstGeom prst="rect">
            <a:avLst/>
          </a:prstGeom>
        </p:spPr>
      </p:pic>
      <p:pic>
        <p:nvPicPr>
          <p:cNvPr id="6" name="Picture 5"/>
          <p:cNvPicPr>
            <a:picLocks noChangeAspect="1"/>
          </p:cNvPicPr>
          <p:nvPr/>
        </p:nvPicPr>
        <p:blipFill>
          <a:blip r:embed="rId4"/>
          <a:stretch>
            <a:fillRect/>
          </a:stretch>
        </p:blipFill>
        <p:spPr>
          <a:xfrm>
            <a:off x="7543800" y="2667000"/>
            <a:ext cx="1638300" cy="1346200"/>
          </a:xfrm>
          <a:prstGeom prst="rect">
            <a:avLst/>
          </a:prstGeom>
        </p:spPr>
      </p:pic>
      <p:pic>
        <p:nvPicPr>
          <p:cNvPr id="8" name="Picture 7"/>
          <p:cNvPicPr>
            <a:picLocks noChangeAspect="1"/>
          </p:cNvPicPr>
          <p:nvPr/>
        </p:nvPicPr>
        <p:blipFill>
          <a:blip r:embed="rId5"/>
          <a:stretch>
            <a:fillRect/>
          </a:stretch>
        </p:blipFill>
        <p:spPr>
          <a:xfrm>
            <a:off x="3124200" y="5257800"/>
            <a:ext cx="3048000" cy="1326776"/>
          </a:xfrm>
          <a:prstGeom prst="rect">
            <a:avLst/>
          </a:prstGeom>
        </p:spPr>
      </p:pic>
      <p:pic>
        <p:nvPicPr>
          <p:cNvPr id="9" name="Picture 8"/>
          <p:cNvPicPr>
            <a:picLocks noChangeAspect="1"/>
          </p:cNvPicPr>
          <p:nvPr/>
        </p:nvPicPr>
        <p:blipFill>
          <a:blip r:embed="rId6"/>
          <a:stretch>
            <a:fillRect/>
          </a:stretch>
        </p:blipFill>
        <p:spPr>
          <a:xfrm>
            <a:off x="6781800" y="3962400"/>
            <a:ext cx="1625600" cy="1320800"/>
          </a:xfrm>
          <a:prstGeom prst="rect">
            <a:avLst/>
          </a:prstGeom>
        </p:spPr>
      </p:pic>
      <p:pic>
        <p:nvPicPr>
          <p:cNvPr id="10" name="Picture 9"/>
          <p:cNvPicPr>
            <a:picLocks noChangeAspect="1"/>
          </p:cNvPicPr>
          <p:nvPr/>
        </p:nvPicPr>
        <p:blipFill>
          <a:blip r:embed="rId7"/>
          <a:stretch>
            <a:fillRect/>
          </a:stretch>
        </p:blipFill>
        <p:spPr>
          <a:xfrm>
            <a:off x="6172200" y="5267427"/>
            <a:ext cx="2980208" cy="1307522"/>
          </a:xfrm>
          <a:prstGeom prst="rect">
            <a:avLst/>
          </a:prstGeom>
        </p:spPr>
      </p:pic>
    </p:spTree>
    <p:extLst>
      <p:ext uri="{BB962C8B-B14F-4D97-AF65-F5344CB8AC3E}">
        <p14:creationId xmlns:p14="http://schemas.microsoft.com/office/powerpoint/2010/main" val="2057810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3"/>
          <a:srcRect l="4469" r="4469"/>
          <a:stretch/>
        </p:blipFill>
        <p:spPr>
          <a:xfrm>
            <a:off x="0" y="2133600"/>
            <a:ext cx="4467809" cy="3657600"/>
          </a:xfrm>
        </p:spPr>
      </p:pic>
      <p:sp>
        <p:nvSpPr>
          <p:cNvPr id="4" name="Title 3"/>
          <p:cNvSpPr>
            <a:spLocks noGrp="1"/>
          </p:cNvSpPr>
          <p:nvPr>
            <p:ph type="title"/>
          </p:nvPr>
        </p:nvSpPr>
        <p:spPr/>
        <p:txBody>
          <a:bodyPr/>
          <a:lstStyle/>
          <a:p>
            <a:r>
              <a:rPr lang="en-US" dirty="0" smtClean="0"/>
              <a:t>TMT Project</a:t>
            </a:r>
            <a:endParaRPr lang="en-US" dirty="0"/>
          </a:p>
        </p:txBody>
      </p:sp>
      <p:sp>
        <p:nvSpPr>
          <p:cNvPr id="7" name="Content Placeholder 6"/>
          <p:cNvSpPr>
            <a:spLocks noGrp="1"/>
          </p:cNvSpPr>
          <p:nvPr>
            <p:ph sz="quarter" idx="4"/>
          </p:nvPr>
        </p:nvSpPr>
        <p:spPr>
          <a:xfrm>
            <a:off x="4495800" y="2133600"/>
            <a:ext cx="4648200" cy="4114800"/>
          </a:xfrm>
        </p:spPr>
        <p:txBody>
          <a:bodyPr/>
          <a:lstStyle/>
          <a:p>
            <a:r>
              <a:rPr lang="en-US" sz="2200" dirty="0" smtClean="0"/>
              <a:t>TMT Project formed in 2004</a:t>
            </a:r>
          </a:p>
          <a:p>
            <a:r>
              <a:rPr lang="en-US" sz="2200" dirty="0" smtClean="0"/>
              <a:t>TMT international partnership grew</a:t>
            </a:r>
          </a:p>
          <a:p>
            <a:pPr lvl="1"/>
            <a:r>
              <a:rPr lang="en-US" dirty="0" smtClean="0"/>
              <a:t>US (Caltech &amp; UC), Canada, China, India, Japan</a:t>
            </a:r>
          </a:p>
          <a:p>
            <a:r>
              <a:rPr lang="en-US" sz="2200" dirty="0"/>
              <a:t>2004 </a:t>
            </a:r>
            <a:r>
              <a:rPr lang="mr-IN" sz="2200" dirty="0"/>
              <a:t>–</a:t>
            </a:r>
            <a:r>
              <a:rPr lang="en-US" sz="2200" dirty="0"/>
              <a:t> 2008 site studies</a:t>
            </a:r>
          </a:p>
          <a:p>
            <a:pPr lvl="1"/>
            <a:r>
              <a:rPr lang="en-US" dirty="0"/>
              <a:t>Chile, Mexico, Hawaii</a:t>
            </a:r>
          </a:p>
          <a:p>
            <a:r>
              <a:rPr lang="en-US" sz="2200" dirty="0"/>
              <a:t>Mauna Kea, Hawaii selected in 2009</a:t>
            </a:r>
          </a:p>
          <a:p>
            <a:r>
              <a:rPr lang="en-US" sz="2200" dirty="0" smtClean="0"/>
              <a:t>2014 start of TMT Construction Phase</a:t>
            </a:r>
          </a:p>
          <a:p>
            <a:pPr lvl="1"/>
            <a:endParaRPr lang="en-US" sz="2400" dirty="0"/>
          </a:p>
        </p:txBody>
      </p:sp>
    </p:spTree>
    <p:extLst>
      <p:ext uri="{BB962C8B-B14F-4D97-AF65-F5344CB8AC3E}">
        <p14:creationId xmlns:p14="http://schemas.microsoft.com/office/powerpoint/2010/main" val="690925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TMT Site</a:t>
            </a:r>
            <a:endParaRPr lang="en-US" dirty="0"/>
          </a:p>
        </p:txBody>
      </p:sp>
      <p:sp>
        <p:nvSpPr>
          <p:cNvPr id="7" name="Content Placeholder 6"/>
          <p:cNvSpPr>
            <a:spLocks noGrp="1"/>
          </p:cNvSpPr>
          <p:nvPr>
            <p:ph sz="quarter" idx="4"/>
          </p:nvPr>
        </p:nvSpPr>
        <p:spPr>
          <a:xfrm>
            <a:off x="4800600" y="1981200"/>
            <a:ext cx="4038600" cy="1447800"/>
          </a:xfrm>
        </p:spPr>
        <p:txBody>
          <a:bodyPr/>
          <a:lstStyle/>
          <a:p>
            <a:r>
              <a:rPr lang="en-US" dirty="0" smtClean="0"/>
              <a:t>Preferred site: </a:t>
            </a:r>
          </a:p>
          <a:p>
            <a:pPr lvl="1"/>
            <a:r>
              <a:rPr lang="en-US" dirty="0" smtClean="0"/>
              <a:t>Mauna Kea on the Big Island of Hawaii, United States</a:t>
            </a:r>
          </a:p>
        </p:txBody>
      </p:sp>
      <p:pic>
        <p:nvPicPr>
          <p:cNvPr id="11" name="Picture 10"/>
          <p:cNvPicPr>
            <a:picLocks noChangeAspect="1"/>
          </p:cNvPicPr>
          <p:nvPr/>
        </p:nvPicPr>
        <p:blipFill>
          <a:blip r:embed="rId3"/>
          <a:stretch>
            <a:fillRect/>
          </a:stretch>
        </p:blipFill>
        <p:spPr>
          <a:xfrm>
            <a:off x="4343400" y="3810000"/>
            <a:ext cx="4691270" cy="2710512"/>
          </a:xfrm>
          <a:prstGeom prst="rect">
            <a:avLst/>
          </a:prstGeom>
        </p:spPr>
      </p:pic>
      <p:sp>
        <p:nvSpPr>
          <p:cNvPr id="13" name="Content Placeholder 6"/>
          <p:cNvSpPr txBox="1">
            <a:spLocks/>
          </p:cNvSpPr>
          <p:nvPr/>
        </p:nvSpPr>
        <p:spPr>
          <a:xfrm>
            <a:off x="76200" y="4876800"/>
            <a:ext cx="4267200" cy="1447800"/>
          </a:xfrm>
          <a:prstGeom prst="rect">
            <a:avLst/>
          </a:prstGeom>
        </p:spPr>
        <p:txBody>
          <a:bodyPr/>
          <a:lstStyle>
            <a:lvl1pPr marL="342900" indent="-342900" algn="l" defTabSz="914400" rtl="0" eaLnBrk="1" latinLnBrk="0" hangingPunct="1">
              <a:spcBef>
                <a:spcPct val="20000"/>
              </a:spcBef>
              <a:buFontTx/>
              <a:buBlip>
                <a:blip r:embed="rId4"/>
              </a:buBlip>
              <a:defRPr sz="24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5"/>
              </a:buBlip>
              <a:defRPr sz="20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4"/>
              </a:buBlip>
              <a:defRPr sz="18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5"/>
              </a:buBlip>
              <a:defRPr sz="16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4"/>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dirty="0" smtClean="0"/>
              <a:t>Alternate site:</a:t>
            </a:r>
          </a:p>
          <a:p>
            <a:pPr lvl="1"/>
            <a:r>
              <a:rPr lang="en-US" dirty="0"/>
              <a:t>Observatorio del Roque de los Muchachos (ORM) on La Palma in the Canary Islands, Spain</a:t>
            </a:r>
          </a:p>
        </p:txBody>
      </p:sp>
      <p:pic>
        <p:nvPicPr>
          <p:cNvPr id="10" name="Picture Placeholder 9"/>
          <p:cNvPicPr>
            <a:picLocks noGrp="1" noChangeAspect="1"/>
          </p:cNvPicPr>
          <p:nvPr>
            <p:ph type="pic" idx="1"/>
          </p:nvPr>
        </p:nvPicPr>
        <p:blipFill rotWithShape="1">
          <a:blip r:embed="rId6"/>
          <a:srcRect t="21" b="21"/>
          <a:stretch/>
        </p:blipFill>
        <p:spPr>
          <a:xfrm>
            <a:off x="108987" y="1600200"/>
            <a:ext cx="4691613" cy="2884488"/>
          </a:xfrm>
        </p:spPr>
      </p:pic>
    </p:spTree>
    <p:extLst>
      <p:ext uri="{BB962C8B-B14F-4D97-AF65-F5344CB8AC3E}">
        <p14:creationId xmlns:p14="http://schemas.microsoft.com/office/powerpoint/2010/main" val="8877961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TMT Enclosure</a:t>
            </a:r>
            <a:endParaRPr lang="en-US" dirty="0"/>
          </a:p>
        </p:txBody>
      </p:sp>
      <p:sp>
        <p:nvSpPr>
          <p:cNvPr id="7" name="Content Placeholder 6"/>
          <p:cNvSpPr>
            <a:spLocks noGrp="1"/>
          </p:cNvSpPr>
          <p:nvPr>
            <p:ph sz="quarter" idx="4"/>
          </p:nvPr>
        </p:nvSpPr>
        <p:spPr>
          <a:xfrm>
            <a:off x="457200" y="1524000"/>
            <a:ext cx="3429000" cy="2133600"/>
          </a:xfrm>
        </p:spPr>
        <p:txBody>
          <a:bodyPr/>
          <a:lstStyle/>
          <a:p>
            <a:r>
              <a:rPr lang="en-US" sz="2000" dirty="0" smtClean="0"/>
              <a:t>Calotte design</a:t>
            </a:r>
          </a:p>
          <a:p>
            <a:r>
              <a:rPr lang="en-US" sz="2000" dirty="0" smtClean="0"/>
              <a:t>Azimuth rotation on fixed base ring</a:t>
            </a:r>
          </a:p>
          <a:p>
            <a:r>
              <a:rPr lang="en-US" sz="2000" dirty="0" smtClean="0"/>
              <a:t>Rotation </a:t>
            </a:r>
            <a:r>
              <a:rPr lang="en-US" sz="2000" dirty="0"/>
              <a:t>of cap structure on tilted bearing </a:t>
            </a:r>
            <a:r>
              <a:rPr lang="en-US" sz="2000" dirty="0" smtClean="0"/>
              <a:t>ring</a:t>
            </a:r>
          </a:p>
          <a:p>
            <a:pPr marL="0" indent="0">
              <a:buNone/>
            </a:pPr>
            <a:endParaRPr lang="en-US" sz="2000" dirty="0"/>
          </a:p>
        </p:txBody>
      </p:sp>
      <p:pic>
        <p:nvPicPr>
          <p:cNvPr id="5" name="Picture 4"/>
          <p:cNvPicPr>
            <a:picLocks/>
          </p:cNvPicPr>
          <p:nvPr/>
        </p:nvPicPr>
        <p:blipFill>
          <a:blip r:embed="rId3"/>
          <a:stretch>
            <a:fillRect/>
          </a:stretch>
        </p:blipFill>
        <p:spPr>
          <a:xfrm>
            <a:off x="8077200" y="0"/>
            <a:ext cx="1066800" cy="594360"/>
          </a:xfrm>
          <a:prstGeom prst="rect">
            <a:avLst/>
          </a:prstGeom>
        </p:spPr>
      </p:pic>
      <p:sp>
        <p:nvSpPr>
          <p:cNvPr id="23" name="Content Placeholder 6"/>
          <p:cNvSpPr txBox="1">
            <a:spLocks/>
          </p:cNvSpPr>
          <p:nvPr/>
        </p:nvSpPr>
        <p:spPr>
          <a:xfrm>
            <a:off x="3733800" y="1447800"/>
            <a:ext cx="5181600" cy="2133600"/>
          </a:xfrm>
          <a:prstGeom prst="rect">
            <a:avLst/>
          </a:prstGeom>
        </p:spPr>
        <p:txBody>
          <a:bodyPr/>
          <a:lstStyle>
            <a:lvl1pPr marL="342900" indent="-342900" algn="l" defTabSz="914400" rtl="0" eaLnBrk="1" latinLnBrk="0" hangingPunct="1">
              <a:spcBef>
                <a:spcPct val="20000"/>
              </a:spcBef>
              <a:buFontTx/>
              <a:buBlip>
                <a:blip r:embed="rId4"/>
              </a:buBlip>
              <a:defRPr sz="24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5"/>
              </a:buBlip>
              <a:defRPr sz="20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4"/>
              </a:buBlip>
              <a:defRPr sz="18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5"/>
              </a:buBlip>
              <a:defRPr sz="16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4"/>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sz="2000" dirty="0" smtClean="0"/>
              <a:t>Aerodynamic </a:t>
            </a:r>
            <a:r>
              <a:rPr lang="en-US" sz="2000" dirty="0"/>
              <a:t>design </a:t>
            </a:r>
            <a:r>
              <a:rPr lang="en-US" sz="2000" dirty="0" smtClean="0"/>
              <a:t>minimizes degradation image </a:t>
            </a:r>
            <a:r>
              <a:rPr lang="en-US" sz="2000" dirty="0"/>
              <a:t>quality due to air turbulence and thermal </a:t>
            </a:r>
            <a:r>
              <a:rPr lang="en-US" sz="2000" dirty="0" smtClean="0"/>
              <a:t>influences</a:t>
            </a:r>
          </a:p>
          <a:p>
            <a:pPr lvl="1"/>
            <a:r>
              <a:rPr lang="en-US" sz="1800" dirty="0" smtClean="0"/>
              <a:t>Smooth exterior</a:t>
            </a:r>
          </a:p>
          <a:p>
            <a:pPr lvl="1"/>
            <a:r>
              <a:rPr lang="en-US" sz="1800" dirty="0" smtClean="0"/>
              <a:t>Minimal size aperture</a:t>
            </a:r>
          </a:p>
          <a:p>
            <a:pPr lvl="1"/>
            <a:r>
              <a:rPr lang="en-US" sz="1800" dirty="0" smtClean="0"/>
              <a:t>Aperture flaps</a:t>
            </a:r>
          </a:p>
          <a:p>
            <a:pPr lvl="1"/>
            <a:r>
              <a:rPr lang="en-US" sz="1800" dirty="0" smtClean="0"/>
              <a:t>Ventilation doors</a:t>
            </a:r>
            <a:endParaRPr lang="en-US" sz="1600" dirty="0" smtClean="0"/>
          </a:p>
        </p:txBody>
      </p:sp>
      <p:pic>
        <p:nvPicPr>
          <p:cNvPr id="2" name="Picture 1"/>
          <p:cNvPicPr>
            <a:picLocks noChangeAspect="1"/>
          </p:cNvPicPr>
          <p:nvPr/>
        </p:nvPicPr>
        <p:blipFill>
          <a:blip r:embed="rId6"/>
          <a:stretch>
            <a:fillRect/>
          </a:stretch>
        </p:blipFill>
        <p:spPr>
          <a:xfrm>
            <a:off x="1409700" y="3956219"/>
            <a:ext cx="6324600" cy="2901781"/>
          </a:xfrm>
          <a:prstGeom prst="rect">
            <a:avLst/>
          </a:prstGeom>
        </p:spPr>
      </p:pic>
    </p:spTree>
    <p:extLst>
      <p:ext uri="{BB962C8B-B14F-4D97-AF65-F5344CB8AC3E}">
        <p14:creationId xmlns:p14="http://schemas.microsoft.com/office/powerpoint/2010/main" val="2942407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TMT Structure</a:t>
            </a:r>
            <a:endParaRPr lang="en-US" dirty="0"/>
          </a:p>
        </p:txBody>
      </p:sp>
      <p:sp>
        <p:nvSpPr>
          <p:cNvPr id="7" name="Content Placeholder 6"/>
          <p:cNvSpPr>
            <a:spLocks noGrp="1"/>
          </p:cNvSpPr>
          <p:nvPr>
            <p:ph sz="quarter" idx="4"/>
          </p:nvPr>
        </p:nvSpPr>
        <p:spPr>
          <a:xfrm>
            <a:off x="152400" y="1905000"/>
            <a:ext cx="4114800" cy="4114800"/>
          </a:xfrm>
        </p:spPr>
        <p:txBody>
          <a:bodyPr/>
          <a:lstStyle/>
          <a:p>
            <a:r>
              <a:rPr lang="en-US" sz="2200" dirty="0" smtClean="0"/>
              <a:t>Elevation structure</a:t>
            </a:r>
          </a:p>
          <a:p>
            <a:pPr lvl="1"/>
            <a:r>
              <a:rPr lang="en-US" sz="1800" dirty="0"/>
              <a:t>M</a:t>
            </a:r>
            <a:r>
              <a:rPr lang="en-US" sz="1800" dirty="0" smtClean="0"/>
              <a:t>ounting support for optics and laser guide star facility</a:t>
            </a:r>
          </a:p>
          <a:p>
            <a:r>
              <a:rPr lang="en-US" sz="2200" dirty="0" smtClean="0"/>
              <a:t>Azimuth structure</a:t>
            </a:r>
            <a:endParaRPr lang="en-US" sz="2200" dirty="0"/>
          </a:p>
          <a:p>
            <a:pPr lvl="1"/>
            <a:r>
              <a:rPr lang="en-US" sz="1800" dirty="0" smtClean="0"/>
              <a:t>Supports elevation structure and 2 large Nasmyth platforms for instruments and AO systems</a:t>
            </a:r>
          </a:p>
          <a:p>
            <a:r>
              <a:rPr lang="en-US" sz="2200" dirty="0" smtClean="0"/>
              <a:t>Elevators, stairs, walkways, and all utility lines</a:t>
            </a:r>
            <a:endParaRPr lang="en-US" dirty="0" smtClean="0"/>
          </a:p>
          <a:p>
            <a:pPr lvl="1"/>
            <a:endParaRPr lang="en-US" dirty="0"/>
          </a:p>
        </p:txBody>
      </p:sp>
      <p:pic>
        <p:nvPicPr>
          <p:cNvPr id="9" name="Picture 8"/>
          <p:cNvPicPr>
            <a:picLocks/>
          </p:cNvPicPr>
          <p:nvPr/>
        </p:nvPicPr>
        <p:blipFill>
          <a:blip r:embed="rId3"/>
          <a:stretch>
            <a:fillRect/>
          </a:stretch>
        </p:blipFill>
        <p:spPr>
          <a:xfrm>
            <a:off x="8229600" y="0"/>
            <a:ext cx="914400" cy="594360"/>
          </a:xfrm>
          <a:prstGeom prst="rect">
            <a:avLst/>
          </a:prstGeom>
        </p:spPr>
      </p:pic>
      <p:pic>
        <p:nvPicPr>
          <p:cNvPr id="2" name="Picture 1"/>
          <p:cNvPicPr>
            <a:picLocks noChangeAspect="1"/>
          </p:cNvPicPr>
          <p:nvPr/>
        </p:nvPicPr>
        <p:blipFill>
          <a:blip r:embed="rId4"/>
          <a:stretch>
            <a:fillRect/>
          </a:stretch>
        </p:blipFill>
        <p:spPr>
          <a:xfrm>
            <a:off x="4572000" y="1981200"/>
            <a:ext cx="4267200" cy="3200400"/>
          </a:xfrm>
          <a:prstGeom prst="rect">
            <a:avLst/>
          </a:prstGeom>
        </p:spPr>
      </p:pic>
    </p:spTree>
    <p:extLst>
      <p:ext uri="{BB962C8B-B14F-4D97-AF65-F5344CB8AC3E}">
        <p14:creationId xmlns:p14="http://schemas.microsoft.com/office/powerpoint/2010/main" val="2685935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TMT Optics</a:t>
            </a:r>
            <a:endParaRPr lang="en-US" dirty="0"/>
          </a:p>
        </p:txBody>
      </p:sp>
      <p:sp>
        <p:nvSpPr>
          <p:cNvPr id="7" name="Content Placeholder 6"/>
          <p:cNvSpPr>
            <a:spLocks noGrp="1"/>
          </p:cNvSpPr>
          <p:nvPr>
            <p:ph sz="quarter" idx="4"/>
          </p:nvPr>
        </p:nvSpPr>
        <p:spPr>
          <a:xfrm>
            <a:off x="76200" y="1752600"/>
            <a:ext cx="3886200" cy="5029200"/>
          </a:xfrm>
        </p:spPr>
        <p:txBody>
          <a:bodyPr/>
          <a:lstStyle/>
          <a:p>
            <a:r>
              <a:rPr lang="en-US" sz="2000" dirty="0" smtClean="0"/>
              <a:t>3x larger, 9x more powerful than today’s best telescopes</a:t>
            </a:r>
          </a:p>
          <a:p>
            <a:r>
              <a:rPr lang="en-US" sz="2000" dirty="0" smtClean="0"/>
              <a:t>Ritchey-Chrétien design</a:t>
            </a:r>
          </a:p>
          <a:p>
            <a:r>
              <a:rPr lang="en-US" sz="2000" dirty="0" smtClean="0"/>
              <a:t>Segmented primary mirror (M1)</a:t>
            </a:r>
          </a:p>
          <a:p>
            <a:pPr lvl="1"/>
            <a:r>
              <a:rPr lang="en-US" sz="1800" dirty="0" smtClean="0"/>
              <a:t>492 segments, &lt; 2 m across</a:t>
            </a:r>
          </a:p>
          <a:p>
            <a:pPr lvl="1"/>
            <a:r>
              <a:rPr lang="en-US" sz="1800" dirty="0" smtClean="0"/>
              <a:t>Collects/concentrates light</a:t>
            </a:r>
          </a:p>
          <a:p>
            <a:r>
              <a:rPr lang="en-US" sz="2000" dirty="0" smtClean="0"/>
              <a:t>Secondary mirror (M2)</a:t>
            </a:r>
          </a:p>
          <a:p>
            <a:pPr lvl="1"/>
            <a:r>
              <a:rPr lang="en-US" sz="1800" dirty="0" smtClean="0"/>
              <a:t>Works with M1 to form well-corrected focus</a:t>
            </a:r>
            <a:endParaRPr lang="en-US" sz="1800" dirty="0"/>
          </a:p>
          <a:p>
            <a:r>
              <a:rPr lang="en-US" sz="2000" dirty="0" smtClean="0"/>
              <a:t>Tertiary mirror (M3)</a:t>
            </a:r>
          </a:p>
          <a:p>
            <a:pPr lvl="1"/>
            <a:r>
              <a:rPr lang="en-US" sz="1800" dirty="0" smtClean="0"/>
              <a:t>Steers </a:t>
            </a:r>
            <a:r>
              <a:rPr lang="en-US" sz="1800" dirty="0"/>
              <a:t>light </a:t>
            </a:r>
            <a:r>
              <a:rPr lang="en-US" sz="1800" dirty="0" smtClean="0"/>
              <a:t>to adaptive optics system and science instruments on </a:t>
            </a:r>
            <a:r>
              <a:rPr lang="en-US" sz="1800" dirty="0"/>
              <a:t>Nasmyth </a:t>
            </a:r>
            <a:r>
              <a:rPr lang="en-US" sz="1800" dirty="0" smtClean="0"/>
              <a:t>platforms</a:t>
            </a:r>
            <a:endParaRPr lang="en-US" dirty="0" smtClean="0"/>
          </a:p>
          <a:p>
            <a:pPr lvl="1"/>
            <a:endParaRPr lang="en-US" dirty="0"/>
          </a:p>
        </p:txBody>
      </p:sp>
      <p:pic>
        <p:nvPicPr>
          <p:cNvPr id="9" name="Picture 8"/>
          <p:cNvPicPr>
            <a:picLocks noChangeAspect="1"/>
          </p:cNvPicPr>
          <p:nvPr/>
        </p:nvPicPr>
        <p:blipFill>
          <a:blip r:embed="rId3"/>
          <a:stretch>
            <a:fillRect/>
          </a:stretch>
        </p:blipFill>
        <p:spPr>
          <a:xfrm>
            <a:off x="4038600" y="1447800"/>
            <a:ext cx="2438400" cy="2076037"/>
          </a:xfrm>
          <a:prstGeom prst="rect">
            <a:avLst/>
          </a:prstGeom>
        </p:spPr>
      </p:pic>
      <p:pic>
        <p:nvPicPr>
          <p:cNvPr id="10" name="Picture 9"/>
          <p:cNvPicPr>
            <a:picLocks noChangeAspect="1"/>
          </p:cNvPicPr>
          <p:nvPr/>
        </p:nvPicPr>
        <p:blipFill>
          <a:blip r:embed="rId4"/>
          <a:stretch>
            <a:fillRect/>
          </a:stretch>
        </p:blipFill>
        <p:spPr>
          <a:xfrm>
            <a:off x="6555502" y="2038763"/>
            <a:ext cx="2438400" cy="2076037"/>
          </a:xfrm>
          <a:prstGeom prst="rect">
            <a:avLst/>
          </a:prstGeom>
        </p:spPr>
      </p:pic>
      <p:pic>
        <p:nvPicPr>
          <p:cNvPr id="11" name="Picture 10"/>
          <p:cNvPicPr>
            <a:picLocks noChangeAspect="1"/>
          </p:cNvPicPr>
          <p:nvPr/>
        </p:nvPicPr>
        <p:blipFill>
          <a:blip r:embed="rId5"/>
          <a:stretch>
            <a:fillRect/>
          </a:stretch>
        </p:blipFill>
        <p:spPr>
          <a:xfrm>
            <a:off x="4038600" y="3722713"/>
            <a:ext cx="2438400" cy="2068487"/>
          </a:xfrm>
          <a:prstGeom prst="rect">
            <a:avLst/>
          </a:prstGeom>
        </p:spPr>
      </p:pic>
      <p:pic>
        <p:nvPicPr>
          <p:cNvPr id="12" name="Picture 11"/>
          <p:cNvPicPr>
            <a:picLocks noChangeAspect="1"/>
          </p:cNvPicPr>
          <p:nvPr/>
        </p:nvPicPr>
        <p:blipFill>
          <a:blip r:embed="rId6"/>
          <a:stretch>
            <a:fillRect/>
          </a:stretch>
        </p:blipFill>
        <p:spPr>
          <a:xfrm>
            <a:off x="6553200" y="4301068"/>
            <a:ext cx="2475232" cy="2099732"/>
          </a:xfrm>
          <a:prstGeom prst="rect">
            <a:avLst/>
          </a:prstGeom>
        </p:spPr>
      </p:pic>
      <p:pic>
        <p:nvPicPr>
          <p:cNvPr id="8" name="Picture 7"/>
          <p:cNvPicPr>
            <a:picLocks/>
          </p:cNvPicPr>
          <p:nvPr/>
        </p:nvPicPr>
        <p:blipFill>
          <a:blip r:embed="rId7"/>
          <a:stretch>
            <a:fillRect/>
          </a:stretch>
        </p:blipFill>
        <p:spPr>
          <a:xfrm>
            <a:off x="8229600" y="0"/>
            <a:ext cx="914400" cy="594360"/>
          </a:xfrm>
          <a:prstGeom prst="rect">
            <a:avLst/>
          </a:prstGeom>
        </p:spPr>
      </p:pic>
      <p:pic>
        <p:nvPicPr>
          <p:cNvPr id="13" name="Picture 12"/>
          <p:cNvPicPr>
            <a:picLocks/>
          </p:cNvPicPr>
          <p:nvPr/>
        </p:nvPicPr>
        <p:blipFill>
          <a:blip r:embed="rId8"/>
          <a:stretch>
            <a:fillRect/>
          </a:stretch>
        </p:blipFill>
        <p:spPr>
          <a:xfrm>
            <a:off x="7315200" y="609600"/>
            <a:ext cx="914400" cy="594360"/>
          </a:xfrm>
          <a:prstGeom prst="rect">
            <a:avLst/>
          </a:prstGeom>
        </p:spPr>
      </p:pic>
      <p:pic>
        <p:nvPicPr>
          <p:cNvPr id="14" name="Picture 13"/>
          <p:cNvPicPr>
            <a:picLocks/>
          </p:cNvPicPr>
          <p:nvPr/>
        </p:nvPicPr>
        <p:blipFill>
          <a:blip r:embed="rId9"/>
          <a:stretch>
            <a:fillRect/>
          </a:stretch>
        </p:blipFill>
        <p:spPr>
          <a:xfrm>
            <a:off x="8229600" y="609600"/>
            <a:ext cx="914400" cy="594360"/>
          </a:xfrm>
          <a:prstGeom prst="rect">
            <a:avLst/>
          </a:prstGeom>
        </p:spPr>
      </p:pic>
      <p:pic>
        <p:nvPicPr>
          <p:cNvPr id="15" name="Picture 14"/>
          <p:cNvPicPr>
            <a:picLocks/>
          </p:cNvPicPr>
          <p:nvPr/>
        </p:nvPicPr>
        <p:blipFill>
          <a:blip r:embed="rId10"/>
          <a:stretch>
            <a:fillRect/>
          </a:stretch>
        </p:blipFill>
        <p:spPr>
          <a:xfrm>
            <a:off x="7315200" y="0"/>
            <a:ext cx="914400" cy="594360"/>
          </a:xfrm>
          <a:prstGeom prst="rect">
            <a:avLst/>
          </a:prstGeom>
        </p:spPr>
      </p:pic>
    </p:spTree>
    <p:extLst>
      <p:ext uri="{BB962C8B-B14F-4D97-AF65-F5344CB8AC3E}">
        <p14:creationId xmlns:p14="http://schemas.microsoft.com/office/powerpoint/2010/main" val="346490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Primary Mirror (M1)</a:t>
            </a:r>
            <a:endParaRPr lang="en-US" dirty="0"/>
          </a:p>
        </p:txBody>
      </p:sp>
      <p:sp>
        <p:nvSpPr>
          <p:cNvPr id="7" name="Content Placeholder 6"/>
          <p:cNvSpPr>
            <a:spLocks noGrp="1"/>
          </p:cNvSpPr>
          <p:nvPr>
            <p:ph sz="quarter" idx="4"/>
          </p:nvPr>
        </p:nvSpPr>
        <p:spPr>
          <a:xfrm>
            <a:off x="4800600" y="1600200"/>
            <a:ext cx="4343400" cy="5029200"/>
          </a:xfrm>
        </p:spPr>
        <p:txBody>
          <a:bodyPr/>
          <a:lstStyle/>
          <a:p>
            <a:r>
              <a:rPr lang="en-US" sz="2000" dirty="0" smtClean="0"/>
              <a:t>Segmented primary mirror</a:t>
            </a:r>
          </a:p>
          <a:p>
            <a:pPr lvl="1"/>
            <a:r>
              <a:rPr lang="en-US" sz="1800" dirty="0" smtClean="0"/>
              <a:t>492 hexagonal segments</a:t>
            </a:r>
          </a:p>
          <a:p>
            <a:pPr lvl="1"/>
            <a:r>
              <a:rPr lang="en-US" sz="1800" dirty="0" smtClean="0"/>
              <a:t>1.44 m across corners</a:t>
            </a:r>
          </a:p>
          <a:p>
            <a:pPr lvl="1"/>
            <a:r>
              <a:rPr lang="en-US" sz="1800" dirty="0" smtClean="0"/>
              <a:t>2.5 mm </a:t>
            </a:r>
            <a:r>
              <a:rPr lang="en-US" sz="1800" dirty="0"/>
              <a:t>gaps </a:t>
            </a:r>
            <a:r>
              <a:rPr lang="en-US" sz="1800" dirty="0" smtClean="0"/>
              <a:t>(0.1 in</a:t>
            </a:r>
            <a:r>
              <a:rPr lang="en-US" sz="1800" dirty="0"/>
              <a:t>, 0.6% lost area</a:t>
            </a:r>
            <a:r>
              <a:rPr lang="en-US" sz="1800" dirty="0" smtClean="0"/>
              <a:t>)</a:t>
            </a:r>
          </a:p>
          <a:p>
            <a:pPr lvl="1"/>
            <a:r>
              <a:rPr lang="en-US" sz="1800" dirty="0" smtClean="0"/>
              <a:t>Thin glass (~2 in) reduces mass and thermal inertia</a:t>
            </a:r>
          </a:p>
          <a:p>
            <a:r>
              <a:rPr lang="en-US" sz="2000" dirty="0" smtClean="0"/>
              <a:t>Reduces difficulties:</a:t>
            </a:r>
          </a:p>
          <a:p>
            <a:pPr lvl="1"/>
            <a:r>
              <a:rPr lang="en-US" sz="1800" dirty="0" smtClean="0"/>
              <a:t>Fabrication</a:t>
            </a:r>
          </a:p>
          <a:p>
            <a:pPr lvl="1"/>
            <a:r>
              <a:rPr lang="en-US" sz="1800" dirty="0" smtClean="0"/>
              <a:t>Testing</a:t>
            </a:r>
          </a:p>
          <a:p>
            <a:pPr lvl="1"/>
            <a:r>
              <a:rPr lang="en-US" sz="1800" dirty="0" smtClean="0"/>
              <a:t>Transportation</a:t>
            </a:r>
          </a:p>
          <a:p>
            <a:r>
              <a:rPr lang="en-US" sz="2000" dirty="0" smtClean="0"/>
              <a:t>Reduces risks:</a:t>
            </a:r>
          </a:p>
          <a:p>
            <a:pPr lvl="1"/>
            <a:r>
              <a:rPr lang="en-US" sz="1800" dirty="0" smtClean="0"/>
              <a:t>Breakage of single segment is less catastrophic</a:t>
            </a:r>
          </a:p>
          <a:p>
            <a:r>
              <a:rPr lang="en-US" sz="2000" dirty="0" smtClean="0"/>
              <a:t>Moderate cost and complexity</a:t>
            </a:r>
          </a:p>
          <a:p>
            <a:pPr lvl="1"/>
            <a:endParaRPr lang="en-US" dirty="0" smtClean="0"/>
          </a:p>
          <a:p>
            <a:endParaRPr lang="en-US" dirty="0" smtClean="0"/>
          </a:p>
          <a:p>
            <a:pPr lvl="1"/>
            <a:endParaRPr lang="en-US" dirty="0"/>
          </a:p>
        </p:txBody>
      </p:sp>
      <p:pic>
        <p:nvPicPr>
          <p:cNvPr id="13" name="Picture 12"/>
          <p:cNvPicPr>
            <a:picLocks/>
          </p:cNvPicPr>
          <p:nvPr/>
        </p:nvPicPr>
        <p:blipFill>
          <a:blip r:embed="rId3"/>
          <a:stretch>
            <a:fillRect/>
          </a:stretch>
        </p:blipFill>
        <p:spPr>
          <a:xfrm>
            <a:off x="8229600" y="0"/>
            <a:ext cx="914400" cy="594360"/>
          </a:xfrm>
          <a:prstGeom prst="rect">
            <a:avLst/>
          </a:prstGeom>
        </p:spPr>
      </p:pic>
      <p:pic>
        <p:nvPicPr>
          <p:cNvPr id="14" name="Picture 13"/>
          <p:cNvPicPr>
            <a:picLocks/>
          </p:cNvPicPr>
          <p:nvPr/>
        </p:nvPicPr>
        <p:blipFill>
          <a:blip r:embed="rId4"/>
          <a:stretch>
            <a:fillRect/>
          </a:stretch>
        </p:blipFill>
        <p:spPr>
          <a:xfrm>
            <a:off x="7315200" y="609600"/>
            <a:ext cx="914400" cy="594360"/>
          </a:xfrm>
          <a:prstGeom prst="rect">
            <a:avLst/>
          </a:prstGeom>
        </p:spPr>
      </p:pic>
      <p:pic>
        <p:nvPicPr>
          <p:cNvPr id="19" name="Picture 18"/>
          <p:cNvPicPr>
            <a:picLocks/>
          </p:cNvPicPr>
          <p:nvPr/>
        </p:nvPicPr>
        <p:blipFill>
          <a:blip r:embed="rId5"/>
          <a:stretch>
            <a:fillRect/>
          </a:stretch>
        </p:blipFill>
        <p:spPr>
          <a:xfrm>
            <a:off x="8229600" y="609600"/>
            <a:ext cx="914400" cy="594360"/>
          </a:xfrm>
          <a:prstGeom prst="rect">
            <a:avLst/>
          </a:prstGeom>
        </p:spPr>
      </p:pic>
      <p:pic>
        <p:nvPicPr>
          <p:cNvPr id="20" name="Picture 19"/>
          <p:cNvPicPr>
            <a:picLocks/>
          </p:cNvPicPr>
          <p:nvPr/>
        </p:nvPicPr>
        <p:blipFill>
          <a:blip r:embed="rId6"/>
          <a:stretch>
            <a:fillRect/>
          </a:stretch>
        </p:blipFill>
        <p:spPr>
          <a:xfrm>
            <a:off x="7315200" y="0"/>
            <a:ext cx="914400" cy="594360"/>
          </a:xfrm>
          <a:prstGeom prst="rect">
            <a:avLst/>
          </a:prstGeom>
        </p:spPr>
      </p:pic>
      <p:pic>
        <p:nvPicPr>
          <p:cNvPr id="5" name="Picture 4"/>
          <p:cNvPicPr>
            <a:picLocks noChangeAspect="1"/>
          </p:cNvPicPr>
          <p:nvPr/>
        </p:nvPicPr>
        <p:blipFill rotWithShape="1">
          <a:blip r:embed="rId7"/>
          <a:srcRect l="1926" t="3353" r="4556" b="3134"/>
          <a:stretch/>
        </p:blipFill>
        <p:spPr>
          <a:xfrm>
            <a:off x="381000" y="3353904"/>
            <a:ext cx="4050882" cy="3488635"/>
          </a:xfrm>
          <a:prstGeom prst="rect">
            <a:avLst/>
          </a:prstGeom>
        </p:spPr>
      </p:pic>
      <p:pic>
        <p:nvPicPr>
          <p:cNvPr id="11" name="Picture 12" descr="M1_image_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800" y="1447800"/>
            <a:ext cx="3338512" cy="18970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388878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M1 Segments</a:t>
            </a:r>
            <a:endParaRPr lang="en-US" dirty="0"/>
          </a:p>
        </p:txBody>
      </p:sp>
      <p:sp>
        <p:nvSpPr>
          <p:cNvPr id="7" name="Content Placeholder 6"/>
          <p:cNvSpPr>
            <a:spLocks noGrp="1"/>
          </p:cNvSpPr>
          <p:nvPr>
            <p:ph sz="quarter" idx="4"/>
          </p:nvPr>
        </p:nvSpPr>
        <p:spPr>
          <a:xfrm>
            <a:off x="304800" y="2286000"/>
            <a:ext cx="4114800" cy="3124200"/>
          </a:xfrm>
        </p:spPr>
        <p:txBody>
          <a:bodyPr/>
          <a:lstStyle/>
          <a:p>
            <a:r>
              <a:rPr lang="en-US" sz="2000" dirty="0" smtClean="0"/>
              <a:t>Segment blanks (round, 1.52m) manufactured in Japan (</a:t>
            </a:r>
            <a:r>
              <a:rPr lang="en-US" sz="2000" dirty="0" err="1" smtClean="0"/>
              <a:t>Ohara</a:t>
            </a:r>
            <a:r>
              <a:rPr lang="en-US" sz="2000" dirty="0" smtClean="0"/>
              <a:t>)</a:t>
            </a:r>
          </a:p>
          <a:p>
            <a:r>
              <a:rPr lang="en-US" sz="2000" dirty="0" smtClean="0"/>
              <a:t>Segment polishing in the US (Coherent), Japan (Canon), China (NIAOT), and India (IIA)</a:t>
            </a:r>
          </a:p>
          <a:p>
            <a:r>
              <a:rPr lang="en-US" sz="2000" dirty="0" smtClean="0"/>
              <a:t>Segment support system holds each segment in place without distortion from gravity (</a:t>
            </a:r>
            <a:r>
              <a:rPr lang="en-US" sz="2000" dirty="0"/>
              <a:t>manufactured in US) </a:t>
            </a:r>
            <a:endParaRPr lang="en-US" sz="1600" dirty="0" smtClean="0"/>
          </a:p>
          <a:p>
            <a:endParaRPr lang="en-US" dirty="0" smtClean="0"/>
          </a:p>
          <a:p>
            <a:pPr lvl="1"/>
            <a:endParaRPr lang="en-US" dirty="0"/>
          </a:p>
        </p:txBody>
      </p:sp>
      <p:pic>
        <p:nvPicPr>
          <p:cNvPr id="12" name="Picture 11"/>
          <p:cNvPicPr>
            <a:picLocks/>
          </p:cNvPicPr>
          <p:nvPr/>
        </p:nvPicPr>
        <p:blipFill>
          <a:blip r:embed="rId3"/>
          <a:stretch>
            <a:fillRect/>
          </a:stretch>
        </p:blipFill>
        <p:spPr>
          <a:xfrm>
            <a:off x="8229600" y="0"/>
            <a:ext cx="914400" cy="594360"/>
          </a:xfrm>
          <a:prstGeom prst="rect">
            <a:avLst/>
          </a:prstGeom>
        </p:spPr>
      </p:pic>
      <p:pic>
        <p:nvPicPr>
          <p:cNvPr id="15" name="Picture 14"/>
          <p:cNvPicPr>
            <a:picLocks/>
          </p:cNvPicPr>
          <p:nvPr/>
        </p:nvPicPr>
        <p:blipFill>
          <a:blip r:embed="rId4"/>
          <a:stretch>
            <a:fillRect/>
          </a:stretch>
        </p:blipFill>
        <p:spPr>
          <a:xfrm>
            <a:off x="7315200" y="609600"/>
            <a:ext cx="914400" cy="594360"/>
          </a:xfrm>
          <a:prstGeom prst="rect">
            <a:avLst/>
          </a:prstGeom>
        </p:spPr>
      </p:pic>
      <p:pic>
        <p:nvPicPr>
          <p:cNvPr id="16" name="Picture 15"/>
          <p:cNvPicPr>
            <a:picLocks/>
          </p:cNvPicPr>
          <p:nvPr/>
        </p:nvPicPr>
        <p:blipFill>
          <a:blip r:embed="rId5"/>
          <a:stretch>
            <a:fillRect/>
          </a:stretch>
        </p:blipFill>
        <p:spPr>
          <a:xfrm>
            <a:off x="8229600" y="609600"/>
            <a:ext cx="914400" cy="594360"/>
          </a:xfrm>
          <a:prstGeom prst="rect">
            <a:avLst/>
          </a:prstGeom>
        </p:spPr>
      </p:pic>
      <p:pic>
        <p:nvPicPr>
          <p:cNvPr id="17" name="Picture 16"/>
          <p:cNvPicPr>
            <a:picLocks/>
          </p:cNvPicPr>
          <p:nvPr/>
        </p:nvPicPr>
        <p:blipFill>
          <a:blip r:embed="rId6"/>
          <a:stretch>
            <a:fillRect/>
          </a:stretch>
        </p:blipFill>
        <p:spPr>
          <a:xfrm>
            <a:off x="7315200" y="0"/>
            <a:ext cx="914400" cy="594360"/>
          </a:xfrm>
          <a:prstGeom prst="rect">
            <a:avLst/>
          </a:prstGeom>
        </p:spPr>
      </p:pic>
      <p:pic>
        <p:nvPicPr>
          <p:cNvPr id="3" name="Picture 2"/>
          <p:cNvPicPr>
            <a:picLocks noChangeAspect="1"/>
          </p:cNvPicPr>
          <p:nvPr/>
        </p:nvPicPr>
        <p:blipFill>
          <a:blip r:embed="rId7"/>
          <a:stretch>
            <a:fillRect/>
          </a:stretch>
        </p:blipFill>
        <p:spPr>
          <a:xfrm>
            <a:off x="5181600" y="4114800"/>
            <a:ext cx="3505200" cy="2265697"/>
          </a:xfrm>
          <a:prstGeom prst="rect">
            <a:avLst/>
          </a:prstGeom>
        </p:spPr>
      </p:pic>
      <p:pic>
        <p:nvPicPr>
          <p:cNvPr id="18" name="Picture 17"/>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275" t="4891" r="9684" b="7997"/>
          <a:stretch/>
        </p:blipFill>
        <p:spPr bwMode="auto">
          <a:xfrm>
            <a:off x="4648200" y="1524000"/>
            <a:ext cx="4273826" cy="2517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523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304800"/>
            <a:ext cx="9144000" cy="990600"/>
          </a:xfrm>
        </p:spPr>
        <p:txBody>
          <a:bodyPr/>
          <a:lstStyle/>
          <a:p>
            <a:pPr>
              <a:defRPr/>
            </a:pPr>
            <a:r>
              <a:rPr lang="en-US" sz="3200" b="1" dirty="0" smtClean="0">
                <a:latin typeface="Arial" charset="0"/>
                <a:cs typeface="+mn-cs"/>
              </a:rPr>
              <a:t>Outline</a:t>
            </a:r>
          </a:p>
        </p:txBody>
      </p:sp>
      <p:sp>
        <p:nvSpPr>
          <p:cNvPr id="4100" name="Content Placeholder 2"/>
          <p:cNvSpPr>
            <a:spLocks noGrp="1"/>
          </p:cNvSpPr>
          <p:nvPr>
            <p:ph idx="1"/>
          </p:nvPr>
        </p:nvSpPr>
        <p:spPr>
          <a:xfrm>
            <a:off x="138113" y="1728788"/>
            <a:ext cx="8701087" cy="4443412"/>
          </a:xfrm>
        </p:spPr>
        <p:txBody>
          <a:bodyPr/>
          <a:lstStyle/>
          <a:p>
            <a:r>
              <a:rPr lang="en-US" altLang="en-US" sz="2800" dirty="0" smtClean="0"/>
              <a:t>Current State of Practice and Need for MBSE</a:t>
            </a:r>
            <a:endParaRPr lang="en-US" altLang="en-US" dirty="0" smtClean="0"/>
          </a:p>
          <a:p>
            <a:r>
              <a:rPr lang="en-US" altLang="en-US" dirty="0" smtClean="0"/>
              <a:t>System Development Process</a:t>
            </a:r>
            <a:endParaRPr lang="en-US" altLang="en-US" sz="2800" dirty="0" smtClean="0"/>
          </a:p>
          <a:p>
            <a:r>
              <a:rPr lang="en-US" altLang="en-US" dirty="0" smtClean="0"/>
              <a:t>Introduction to Thirty-Meter Telescope (TMT)</a:t>
            </a:r>
            <a:endParaRPr lang="en-US" altLang="en-US" sz="2800" dirty="0" smtClean="0"/>
          </a:p>
          <a:p>
            <a:r>
              <a:rPr lang="en-US" altLang="en-US" dirty="0" smtClean="0"/>
              <a:t>Model Walkthrough</a:t>
            </a:r>
          </a:p>
          <a:p>
            <a:pPr lvl="1"/>
            <a:r>
              <a:rPr lang="en-US" altLang="en-US" dirty="0" smtClean="0"/>
              <a:t>ESEM Process Overview</a:t>
            </a:r>
          </a:p>
          <a:p>
            <a:pPr lvl="1"/>
            <a:r>
              <a:rPr lang="en-US" altLang="en-US" dirty="0" smtClean="0"/>
              <a:t>ESEM as Implemented in TMT model</a:t>
            </a:r>
          </a:p>
          <a:p>
            <a:pPr lvl="1"/>
            <a:endParaRPr lang="en-US" altLang="en-US" dirty="0" smtClean="0"/>
          </a:p>
          <a:p>
            <a:endParaRPr lang="en-US" altLang="en-US" sz="2800" dirty="0" smtClean="0"/>
          </a:p>
          <a:p>
            <a:endParaRPr lang="en-US" altLang="en-US" sz="2800" dirty="0" smtClean="0"/>
          </a:p>
          <a:p>
            <a:endParaRPr lang="en-US" altLang="en-US" sz="2800" dirty="0" smtClean="0"/>
          </a:p>
        </p:txBody>
      </p:sp>
    </p:spTree>
    <p:extLst>
      <p:ext uri="{BB962C8B-B14F-4D97-AF65-F5344CB8AC3E}">
        <p14:creationId xmlns:p14="http://schemas.microsoft.com/office/powerpoint/2010/main" val="3371564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Secondary and Tertiary Mirrors </a:t>
            </a:r>
            <a:br>
              <a:rPr lang="en-US" dirty="0" smtClean="0"/>
            </a:br>
            <a:r>
              <a:rPr lang="en-US" dirty="0" smtClean="0"/>
              <a:t>(M2 and M3)</a:t>
            </a:r>
            <a:endParaRPr lang="en-US" dirty="0"/>
          </a:p>
        </p:txBody>
      </p:sp>
      <p:sp>
        <p:nvSpPr>
          <p:cNvPr id="7" name="Content Placeholder 6"/>
          <p:cNvSpPr>
            <a:spLocks noGrp="1"/>
          </p:cNvSpPr>
          <p:nvPr>
            <p:ph sz="quarter" idx="4"/>
          </p:nvPr>
        </p:nvSpPr>
        <p:spPr>
          <a:xfrm>
            <a:off x="4038600" y="1828800"/>
            <a:ext cx="4038600" cy="1447800"/>
          </a:xfrm>
        </p:spPr>
        <p:txBody>
          <a:bodyPr/>
          <a:lstStyle/>
          <a:p>
            <a:r>
              <a:rPr lang="en-US" sz="2000" dirty="0" smtClean="0"/>
              <a:t>Secondary Mirror (M2)</a:t>
            </a:r>
          </a:p>
          <a:p>
            <a:pPr lvl="1"/>
            <a:r>
              <a:rPr lang="en-US" sz="1800" dirty="0" smtClean="0"/>
              <a:t>3.1 m convex hyperboloid mirror</a:t>
            </a:r>
          </a:p>
          <a:p>
            <a:pPr lvl="1"/>
            <a:r>
              <a:rPr lang="en-US" sz="1800" dirty="0" smtClean="0"/>
              <a:t>Mounted to telescope top end</a:t>
            </a:r>
            <a:endParaRPr lang="en-US" dirty="0" smtClean="0"/>
          </a:p>
          <a:p>
            <a:pPr lvl="1"/>
            <a:endParaRPr lang="en-US" dirty="0"/>
          </a:p>
        </p:txBody>
      </p:sp>
      <p:pic>
        <p:nvPicPr>
          <p:cNvPr id="2" name="Picture 1"/>
          <p:cNvPicPr>
            <a:picLocks noChangeAspect="1"/>
          </p:cNvPicPr>
          <p:nvPr/>
        </p:nvPicPr>
        <p:blipFill>
          <a:blip r:embed="rId3"/>
          <a:stretch>
            <a:fillRect/>
          </a:stretch>
        </p:blipFill>
        <p:spPr>
          <a:xfrm>
            <a:off x="5410200" y="3886200"/>
            <a:ext cx="2580069" cy="2514600"/>
          </a:xfrm>
          <a:prstGeom prst="rect">
            <a:avLst/>
          </a:prstGeom>
        </p:spPr>
      </p:pic>
      <p:pic>
        <p:nvPicPr>
          <p:cNvPr id="2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19200" y="1752600"/>
            <a:ext cx="2851432" cy="15669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4" name="Picture 23"/>
          <p:cNvPicPr>
            <a:picLocks/>
          </p:cNvPicPr>
          <p:nvPr/>
        </p:nvPicPr>
        <p:blipFill>
          <a:blip r:embed="rId5"/>
          <a:stretch>
            <a:fillRect/>
          </a:stretch>
        </p:blipFill>
        <p:spPr>
          <a:xfrm>
            <a:off x="8229600" y="9939"/>
            <a:ext cx="914400" cy="594360"/>
          </a:xfrm>
          <a:prstGeom prst="rect">
            <a:avLst/>
          </a:prstGeom>
        </p:spPr>
      </p:pic>
      <p:sp>
        <p:nvSpPr>
          <p:cNvPr id="25" name="Content Placeholder 6"/>
          <p:cNvSpPr txBox="1">
            <a:spLocks/>
          </p:cNvSpPr>
          <p:nvPr/>
        </p:nvSpPr>
        <p:spPr>
          <a:xfrm>
            <a:off x="990600" y="3962400"/>
            <a:ext cx="4343400" cy="2514600"/>
          </a:xfrm>
          <a:prstGeom prst="rect">
            <a:avLst/>
          </a:prstGeom>
        </p:spPr>
        <p:txBody>
          <a:bodyPr/>
          <a:lstStyle>
            <a:lvl1pPr marL="342900" indent="-342900" algn="l" defTabSz="914400" rtl="0" eaLnBrk="1" latinLnBrk="0" hangingPunct="1">
              <a:spcBef>
                <a:spcPct val="20000"/>
              </a:spcBef>
              <a:buFontTx/>
              <a:buBlip>
                <a:blip r:embed="rId6"/>
              </a:buBlip>
              <a:defRPr sz="24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7"/>
              </a:buBlip>
              <a:defRPr sz="20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6"/>
              </a:buBlip>
              <a:defRPr sz="18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7"/>
              </a:buBlip>
              <a:defRPr sz="16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6"/>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sz="2000" dirty="0" smtClean="0"/>
              <a:t>Tertiary Mirror (M3)</a:t>
            </a:r>
          </a:p>
          <a:p>
            <a:pPr lvl="1"/>
            <a:r>
              <a:rPr lang="en-US" sz="1800" dirty="0" smtClean="0"/>
              <a:t>2.5 m x 3.5 m flat steerable mirror</a:t>
            </a:r>
          </a:p>
          <a:p>
            <a:pPr lvl="1"/>
            <a:r>
              <a:rPr lang="en-US" sz="1800" dirty="0" smtClean="0"/>
              <a:t>Rotates and tilts to deliver image to instruments on Nasmyth platforms</a:t>
            </a:r>
          </a:p>
          <a:p>
            <a:pPr lvl="1"/>
            <a:r>
              <a:rPr lang="en-US" sz="1800" dirty="0" smtClean="0"/>
              <a:t>China (CIOMP) is responsible for design and fabrication</a:t>
            </a:r>
          </a:p>
          <a:p>
            <a:pPr marL="457200" lvl="1" indent="0">
              <a:buFontTx/>
              <a:buNone/>
            </a:pPr>
            <a:endParaRPr lang="en-US" dirty="0" smtClean="0"/>
          </a:p>
          <a:p>
            <a:pPr marL="0" indent="0">
              <a:buFontTx/>
              <a:buNone/>
            </a:pPr>
            <a:endParaRPr lang="en-US" dirty="0" smtClean="0"/>
          </a:p>
          <a:p>
            <a:pPr lvl="1"/>
            <a:endParaRPr lang="en-US" dirty="0"/>
          </a:p>
        </p:txBody>
      </p:sp>
    </p:spTree>
    <p:extLst>
      <p:ext uri="{BB962C8B-B14F-4D97-AF65-F5344CB8AC3E}">
        <p14:creationId xmlns:p14="http://schemas.microsoft.com/office/powerpoint/2010/main" val="2452117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dirty="0" smtClean="0"/>
              <a:t>Segmented Mirror </a:t>
            </a:r>
            <a:r>
              <a:rPr lang="en-US" altLang="en-US" dirty="0"/>
              <a:t>Control</a:t>
            </a:r>
          </a:p>
        </p:txBody>
      </p:sp>
      <p:sp>
        <p:nvSpPr>
          <p:cNvPr id="10" name="Rectangle 3"/>
          <p:cNvSpPr txBox="1">
            <a:spLocks noChangeArrowheads="1"/>
          </p:cNvSpPr>
          <p:nvPr/>
        </p:nvSpPr>
        <p:spPr>
          <a:xfrm>
            <a:off x="533400" y="1447800"/>
            <a:ext cx="8229600" cy="3276600"/>
          </a:xfrm>
          <a:prstGeom prst="rect">
            <a:avLst/>
          </a:prstGeom>
          <a:noFill/>
        </p:spPr>
        <p:txBody>
          <a:bodyPr/>
          <a:lstStyle>
            <a:lvl1pPr marL="342900" indent="-342900" algn="l" defTabSz="914400" rtl="0" eaLnBrk="1" latinLnBrk="0" hangingPunct="1">
              <a:spcBef>
                <a:spcPct val="20000"/>
              </a:spcBef>
              <a:buFontTx/>
              <a:buBlip>
                <a:blip r:embed="rId2"/>
              </a:buBlip>
              <a:defRPr sz="28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3"/>
              </a:buBlip>
              <a:defRPr sz="24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2"/>
              </a:buBlip>
              <a:defRPr sz="20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3"/>
              </a:buBlip>
              <a:defRPr sz="18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2"/>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ct val="15000"/>
              </a:spcBef>
            </a:pPr>
            <a:r>
              <a:rPr lang="en-US" altLang="en-US" sz="2200" dirty="0" smtClean="0"/>
              <a:t>Segmented M1 must </a:t>
            </a:r>
            <a:r>
              <a:rPr lang="en-US" altLang="en-US" sz="2200" dirty="0"/>
              <a:t>perform like a </a:t>
            </a:r>
            <a:r>
              <a:rPr lang="en-US" altLang="en-US" sz="2200" dirty="0" smtClean="0"/>
              <a:t>single, </a:t>
            </a:r>
            <a:r>
              <a:rPr lang="en-US" altLang="en-US" sz="2200" dirty="0"/>
              <a:t>smooth </a:t>
            </a:r>
            <a:r>
              <a:rPr lang="en-US" altLang="en-US" sz="2200" dirty="0" smtClean="0"/>
              <a:t>mirror to provide optimal image quality</a:t>
            </a:r>
            <a:endParaRPr lang="en-US" altLang="en-US" sz="2200" dirty="0"/>
          </a:p>
          <a:p>
            <a:pPr lvl="1">
              <a:lnSpc>
                <a:spcPct val="90000"/>
              </a:lnSpc>
              <a:spcBef>
                <a:spcPct val="15000"/>
              </a:spcBef>
            </a:pPr>
            <a:r>
              <a:rPr lang="en-US" altLang="en-US" sz="1800" b="1" dirty="0" err="1" smtClean="0"/>
              <a:t>Coaligning</a:t>
            </a:r>
            <a:r>
              <a:rPr lang="en-US" altLang="en-US" sz="1800" dirty="0" smtClean="0"/>
              <a:t>: stacking images produced by each segment to form single image</a:t>
            </a:r>
            <a:endParaRPr lang="en-US" altLang="en-US" sz="1800" dirty="0"/>
          </a:p>
          <a:p>
            <a:pPr lvl="1">
              <a:lnSpc>
                <a:spcPct val="90000"/>
              </a:lnSpc>
              <a:spcBef>
                <a:spcPct val="15000"/>
              </a:spcBef>
            </a:pPr>
            <a:r>
              <a:rPr lang="en-US" altLang="en-US" sz="1800" b="1" dirty="0" err="1" smtClean="0"/>
              <a:t>Cofocusing</a:t>
            </a:r>
            <a:r>
              <a:rPr lang="en-US" altLang="en-US" sz="1800" dirty="0" smtClean="0"/>
              <a:t>: focal lengths of individual segments are equal</a:t>
            </a:r>
          </a:p>
          <a:p>
            <a:pPr lvl="1">
              <a:lnSpc>
                <a:spcPct val="90000"/>
              </a:lnSpc>
              <a:spcBef>
                <a:spcPct val="15000"/>
              </a:spcBef>
            </a:pPr>
            <a:r>
              <a:rPr lang="en-US" altLang="en-US" sz="1800" b="1" dirty="0" err="1" smtClean="0"/>
              <a:t>Cophasing</a:t>
            </a:r>
            <a:r>
              <a:rPr lang="en-US" altLang="en-US" sz="1800" dirty="0" smtClean="0"/>
              <a:t>: no discontinuities between edges of neighboring segments</a:t>
            </a:r>
          </a:p>
          <a:p>
            <a:pPr>
              <a:lnSpc>
                <a:spcPct val="90000"/>
              </a:lnSpc>
              <a:spcBef>
                <a:spcPct val="15000"/>
              </a:spcBef>
            </a:pPr>
            <a:r>
              <a:rPr lang="en-US" altLang="en-US" sz="2000" dirty="0" smtClean="0"/>
              <a:t>If not phased, image quality = that of individual segment</a:t>
            </a:r>
            <a:endParaRPr lang="en-US" altLang="en-US" sz="2000" dirty="0"/>
          </a:p>
        </p:txBody>
      </p:sp>
      <p:pic>
        <p:nvPicPr>
          <p:cNvPr id="5" name="Picture 4"/>
          <p:cNvPicPr>
            <a:picLocks noChangeAspect="1"/>
          </p:cNvPicPr>
          <p:nvPr/>
        </p:nvPicPr>
        <p:blipFill>
          <a:blip r:embed="rId4">
            <a:alphaModFix/>
            <a:biLevel thresh="75000"/>
            <a:extLst>
              <a:ext uri="{BEBA8EAE-BF5A-486C-A8C5-ECC9F3942E4B}">
                <a14:imgProps xmlns:a14="http://schemas.microsoft.com/office/drawing/2010/main">
                  <a14:imgLayer r:embed="rId5">
                    <a14:imgEffect>
                      <a14:sharpenSoften amount="50000"/>
                    </a14:imgEffect>
                    <a14:imgEffect>
                      <a14:colorTemperature colorTemp="1500"/>
                    </a14:imgEffect>
                    <a14:imgEffect>
                      <a14:saturation sat="96000"/>
                    </a14:imgEffect>
                    <a14:imgEffect>
                      <a14:brightnessContrast bright="10000" contrast="50000"/>
                    </a14:imgEffect>
                  </a14:imgLayer>
                </a14:imgProps>
              </a:ext>
            </a:extLst>
          </a:blip>
          <a:stretch>
            <a:fillRect/>
          </a:stretch>
        </p:blipFill>
        <p:spPr>
          <a:xfrm>
            <a:off x="609600" y="3505200"/>
            <a:ext cx="8001000" cy="2700903"/>
          </a:xfrm>
          <a:prstGeom prst="rect">
            <a:avLst/>
          </a:prstGeom>
        </p:spPr>
      </p:pic>
      <p:sp>
        <p:nvSpPr>
          <p:cNvPr id="6" name="TextBox 5"/>
          <p:cNvSpPr txBox="1"/>
          <p:nvPr/>
        </p:nvSpPr>
        <p:spPr>
          <a:xfrm>
            <a:off x="7162800" y="5791200"/>
            <a:ext cx="838200" cy="369332"/>
          </a:xfrm>
          <a:prstGeom prst="rect">
            <a:avLst/>
          </a:prstGeom>
          <a:noFill/>
        </p:spPr>
        <p:txBody>
          <a:bodyPr wrap="square" rtlCol="0">
            <a:spAutoFit/>
          </a:bodyPr>
          <a:lstStyle/>
          <a:p>
            <a:pPr algn="ctr"/>
            <a:r>
              <a:rPr lang="en-US" dirty="0" smtClean="0"/>
              <a:t>PSF</a:t>
            </a:r>
            <a:endParaRPr lang="en-US" dirty="0"/>
          </a:p>
        </p:txBody>
      </p:sp>
    </p:spTree>
    <p:extLst>
      <p:ext uri="{BB962C8B-B14F-4D97-AF65-F5344CB8AC3E}">
        <p14:creationId xmlns:p14="http://schemas.microsoft.com/office/powerpoint/2010/main" val="20145427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fontScale="90000"/>
          </a:bodyPr>
          <a:lstStyle/>
          <a:p>
            <a:r>
              <a:rPr lang="en-US" altLang="en-US" dirty="0" smtClean="0"/>
              <a:t>Alignment and Phasing System</a:t>
            </a:r>
            <a:br>
              <a:rPr lang="en-US" altLang="en-US" dirty="0" smtClean="0"/>
            </a:br>
            <a:r>
              <a:rPr lang="en-US" altLang="en-US" dirty="0" smtClean="0"/>
              <a:t>(APS)</a:t>
            </a:r>
            <a:endParaRPr lang="en-US" altLang="en-US" dirty="0"/>
          </a:p>
        </p:txBody>
      </p:sp>
      <p:sp>
        <p:nvSpPr>
          <p:cNvPr id="63491" name="Rectangle 3"/>
          <p:cNvSpPr>
            <a:spLocks noGrp="1" noChangeArrowheads="1"/>
          </p:cNvSpPr>
          <p:nvPr>
            <p:ph type="body" idx="1"/>
          </p:nvPr>
        </p:nvSpPr>
        <p:spPr>
          <a:xfrm>
            <a:off x="228600" y="1828800"/>
            <a:ext cx="4419600" cy="4495800"/>
          </a:xfrm>
          <a:noFill/>
        </p:spPr>
        <p:txBody>
          <a:bodyPr/>
          <a:lstStyle/>
          <a:p>
            <a:r>
              <a:rPr lang="en-US" sz="2200" dirty="0"/>
              <a:t>A</a:t>
            </a:r>
            <a:r>
              <a:rPr lang="en-US" sz="2200" dirty="0" smtClean="0"/>
              <a:t>lignment </a:t>
            </a:r>
            <a:r>
              <a:rPr lang="en-US" sz="2200" dirty="0"/>
              <a:t>and diagnostic instrument </a:t>
            </a:r>
            <a:r>
              <a:rPr lang="en-US" sz="2200" dirty="0" smtClean="0"/>
              <a:t>located on </a:t>
            </a:r>
            <a:r>
              <a:rPr lang="en-US" sz="2200" dirty="0"/>
              <a:t>a </a:t>
            </a:r>
            <a:r>
              <a:rPr lang="en-US" sz="2200" dirty="0" err="1"/>
              <a:t>Nasmyth</a:t>
            </a:r>
            <a:r>
              <a:rPr lang="en-US" sz="2200" dirty="0"/>
              <a:t> platform </a:t>
            </a:r>
          </a:p>
          <a:p>
            <a:pPr>
              <a:lnSpc>
                <a:spcPct val="90000"/>
              </a:lnSpc>
            </a:pPr>
            <a:r>
              <a:rPr lang="en-US" altLang="en-US" sz="2200" dirty="0"/>
              <a:t>M</a:t>
            </a:r>
            <a:r>
              <a:rPr lang="en-US" altLang="en-US" sz="2200" dirty="0" smtClean="0"/>
              <a:t>odified </a:t>
            </a:r>
            <a:r>
              <a:rPr lang="en-US" altLang="en-US" sz="2200" dirty="0"/>
              <a:t>Shack-Hartmann </a:t>
            </a:r>
            <a:r>
              <a:rPr lang="en-US" altLang="en-US" sz="2200" dirty="0" err="1"/>
              <a:t>wavefront</a:t>
            </a:r>
            <a:r>
              <a:rPr lang="en-US" altLang="en-US" sz="2200" dirty="0"/>
              <a:t> </a:t>
            </a:r>
            <a:r>
              <a:rPr lang="en-US" altLang="en-US" sz="2200" dirty="0" smtClean="0"/>
              <a:t>sensor</a:t>
            </a:r>
          </a:p>
          <a:p>
            <a:pPr>
              <a:lnSpc>
                <a:spcPct val="90000"/>
              </a:lnSpc>
            </a:pPr>
            <a:r>
              <a:rPr lang="en-US" altLang="en-US" sz="2200" dirty="0" smtClean="0"/>
              <a:t>Responsible for pre-adaptive optics </a:t>
            </a:r>
            <a:r>
              <a:rPr lang="en-US" altLang="en-US" sz="2200" dirty="0" err="1" smtClean="0"/>
              <a:t>wavefront</a:t>
            </a:r>
            <a:r>
              <a:rPr lang="en-US" altLang="en-US" sz="2200" dirty="0" smtClean="0"/>
              <a:t> quality</a:t>
            </a:r>
          </a:p>
          <a:p>
            <a:pPr>
              <a:lnSpc>
                <a:spcPct val="90000"/>
              </a:lnSpc>
            </a:pPr>
            <a:r>
              <a:rPr lang="en-US" altLang="en-US" sz="2200" dirty="0" smtClean="0"/>
              <a:t>Uses </a:t>
            </a:r>
            <a:r>
              <a:rPr lang="en-US" altLang="en-US" sz="2200" dirty="0"/>
              <a:t>starlight </a:t>
            </a:r>
            <a:r>
              <a:rPr lang="en-US" altLang="en-US" sz="2200" dirty="0" smtClean="0"/>
              <a:t>to measure </a:t>
            </a:r>
            <a:r>
              <a:rPr lang="en-US" altLang="en-US" sz="2200" dirty="0" err="1" smtClean="0"/>
              <a:t>wavefront</a:t>
            </a:r>
            <a:r>
              <a:rPr lang="en-US" altLang="en-US" sz="2200" dirty="0" smtClean="0"/>
              <a:t> errors and determine commands to send for aligning optics</a:t>
            </a:r>
          </a:p>
        </p:txBody>
      </p:sp>
      <p:pic>
        <p:nvPicPr>
          <p:cNvPr id="2" name="Picture 1"/>
          <p:cNvPicPr>
            <a:picLocks noChangeAspect="1"/>
          </p:cNvPicPr>
          <p:nvPr/>
        </p:nvPicPr>
        <p:blipFill>
          <a:blip r:embed="rId2"/>
          <a:stretch>
            <a:fillRect/>
          </a:stretch>
        </p:blipFill>
        <p:spPr>
          <a:xfrm>
            <a:off x="4800600" y="2424047"/>
            <a:ext cx="3962400" cy="3062353"/>
          </a:xfrm>
          <a:prstGeom prst="rect">
            <a:avLst/>
          </a:prstGeom>
        </p:spPr>
      </p:pic>
    </p:spTree>
    <p:extLst>
      <p:ext uri="{BB962C8B-B14F-4D97-AF65-F5344CB8AC3E}">
        <p14:creationId xmlns:p14="http://schemas.microsoft.com/office/powerpoint/2010/main" val="884587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0" y="304800"/>
            <a:ext cx="9144000" cy="990600"/>
          </a:xfrm>
        </p:spPr>
        <p:txBody>
          <a:bodyPr>
            <a:noAutofit/>
          </a:bodyPr>
          <a:lstStyle/>
          <a:p>
            <a:r>
              <a:rPr lang="en-US" dirty="0" smtClean="0"/>
              <a:t>Typical Analysis Activities</a:t>
            </a:r>
            <a:br>
              <a:rPr lang="en-US" dirty="0" smtClean="0"/>
            </a:br>
            <a:r>
              <a:rPr lang="en-US" dirty="0" smtClean="0"/>
              <a:t>Using ESEM</a:t>
            </a:r>
            <a:endParaRPr lang="en-US" dirty="0"/>
          </a:p>
        </p:txBody>
      </p:sp>
      <p:sp>
        <p:nvSpPr>
          <p:cNvPr id="19458" name="Content Placeholder 2"/>
          <p:cNvSpPr>
            <a:spLocks noGrp="1"/>
          </p:cNvSpPr>
          <p:nvPr>
            <p:ph idx="1"/>
          </p:nvPr>
        </p:nvSpPr>
        <p:spPr/>
        <p:txBody>
          <a:bodyPr/>
          <a:lstStyle/>
          <a:p>
            <a:r>
              <a:rPr lang="en-US" sz="2000" dirty="0"/>
              <a:t>Capture </a:t>
            </a:r>
            <a:r>
              <a:rPr lang="en-US" sz="2000" b="1" dirty="0"/>
              <a:t>operational use cases </a:t>
            </a:r>
            <a:r>
              <a:rPr lang="en-US" sz="2000" dirty="0"/>
              <a:t>with estimated durations of actions, e.g.</a:t>
            </a:r>
          </a:p>
          <a:p>
            <a:pPr lvl="1"/>
            <a:r>
              <a:rPr lang="en-US" altLang="en-US" sz="2000" dirty="0"/>
              <a:t>Post segment-exchange alignment: requirement: </a:t>
            </a:r>
            <a:r>
              <a:rPr lang="en-US" altLang="en-US" sz="2000" dirty="0" smtClean="0"/>
              <a:t>2h; </a:t>
            </a:r>
            <a:r>
              <a:rPr lang="en-US" altLang="en-US" sz="2000" dirty="0"/>
              <a:t>CBE </a:t>
            </a:r>
            <a:r>
              <a:rPr lang="en-US" altLang="en-US" sz="2000" dirty="0" smtClean="0"/>
              <a:t>1h19m</a:t>
            </a:r>
            <a:endParaRPr lang="en-US" altLang="en-US" sz="2000" dirty="0"/>
          </a:p>
          <a:p>
            <a:r>
              <a:rPr lang="en-US" sz="2000" dirty="0"/>
              <a:t>Capture </a:t>
            </a:r>
            <a:r>
              <a:rPr lang="en-US" sz="2000" b="1" dirty="0"/>
              <a:t>power and mass characteristics </a:t>
            </a:r>
            <a:r>
              <a:rPr lang="en-US" sz="2000" dirty="0"/>
              <a:t>of components </a:t>
            </a:r>
          </a:p>
          <a:p>
            <a:r>
              <a:rPr lang="en-US" sz="2000" dirty="0"/>
              <a:t>Identify </a:t>
            </a:r>
            <a:r>
              <a:rPr lang="en-US" sz="2000" b="1" dirty="0"/>
              <a:t>involved subsystems</a:t>
            </a:r>
            <a:r>
              <a:rPr lang="en-US" sz="2000" dirty="0"/>
              <a:t>, e.g. Telescope Control System (TCS), M1 Control System (M1CS)</a:t>
            </a:r>
          </a:p>
          <a:p>
            <a:r>
              <a:rPr lang="en-US" sz="2000" dirty="0"/>
              <a:t>Identify </a:t>
            </a:r>
            <a:r>
              <a:rPr lang="en-US" sz="2000" b="1" dirty="0"/>
              <a:t>interfaces and interactions </a:t>
            </a:r>
            <a:r>
              <a:rPr lang="en-US" sz="2000" dirty="0"/>
              <a:t>among subsystems</a:t>
            </a:r>
          </a:p>
          <a:p>
            <a:r>
              <a:rPr lang="en-US" sz="2000" b="1" dirty="0"/>
              <a:t>Analyze</a:t>
            </a:r>
            <a:r>
              <a:rPr lang="en-US" sz="2000" dirty="0"/>
              <a:t> associated scenarios</a:t>
            </a:r>
          </a:p>
          <a:p>
            <a:r>
              <a:rPr lang="en-US" sz="2000" dirty="0">
                <a:cs typeface="Arial" panose="020B0604020202020204" pitchFamily="34" charset="0"/>
              </a:rPr>
              <a:t>Automatically </a:t>
            </a:r>
            <a:r>
              <a:rPr lang="en-US" sz="2000" b="1" dirty="0">
                <a:cs typeface="Arial" panose="020B0604020202020204" pitchFamily="34" charset="0"/>
              </a:rPr>
              <a:t>verify system requirements </a:t>
            </a:r>
            <a:r>
              <a:rPr lang="en-US" sz="2000" dirty="0">
                <a:cs typeface="Arial" panose="020B0604020202020204" pitchFamily="34" charset="0"/>
              </a:rPr>
              <a:t>are </a:t>
            </a:r>
            <a:r>
              <a:rPr lang="en-US" sz="2000" dirty="0" smtClean="0">
                <a:cs typeface="Arial" panose="020B0604020202020204" pitchFamily="34" charset="0"/>
              </a:rPr>
              <a:t>satisfied</a:t>
            </a:r>
            <a:endParaRPr lang="en-US" sz="2000" dirty="0">
              <a:cs typeface="Arial" panose="020B0604020202020204" pitchFamily="34" charset="0"/>
            </a:endParaRPr>
          </a:p>
          <a:p>
            <a:r>
              <a:rPr lang="en-US" sz="2000" dirty="0"/>
              <a:t>Derive requirements for TMT subsystems</a:t>
            </a:r>
          </a:p>
          <a:p>
            <a:r>
              <a:rPr lang="en-US" sz="2000" dirty="0">
                <a:cs typeface="Arial" panose="020B0604020202020204" pitchFamily="34" charset="0"/>
              </a:rPr>
              <a:t>Develop/refine timing requirements for algorithms,  internal and external interface </a:t>
            </a:r>
            <a:r>
              <a:rPr lang="en-US" sz="2000" dirty="0" smtClean="0">
                <a:cs typeface="Arial" panose="020B0604020202020204" pitchFamily="34" charset="0"/>
              </a:rPr>
              <a:t>commands</a:t>
            </a:r>
          </a:p>
          <a:p>
            <a:r>
              <a:rPr lang="en-US" sz="2000" dirty="0" smtClean="0">
                <a:cs typeface="Arial" panose="020B0604020202020204" pitchFamily="34" charset="0"/>
              </a:rPr>
              <a:t>Monte Carlo simulation  of expected timings and variants for operational scenarios</a:t>
            </a:r>
            <a:endParaRPr lang="en-US" sz="2000" dirty="0">
              <a:cs typeface="Arial" panose="020B0604020202020204" pitchFamily="34" charset="0"/>
            </a:endParaRPr>
          </a:p>
        </p:txBody>
      </p:sp>
    </p:spTree>
    <p:extLst>
      <p:ext uri="{BB962C8B-B14F-4D97-AF65-F5344CB8AC3E}">
        <p14:creationId xmlns:p14="http://schemas.microsoft.com/office/powerpoint/2010/main" val="4195083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MBSE: TMT Application</a:t>
            </a:r>
            <a:endParaRPr lang="en-US" dirty="0"/>
          </a:p>
        </p:txBody>
      </p:sp>
      <p:sp>
        <p:nvSpPr>
          <p:cNvPr id="5" name="Content Placeholder 6"/>
          <p:cNvSpPr txBox="1">
            <a:spLocks/>
          </p:cNvSpPr>
          <p:nvPr/>
        </p:nvSpPr>
        <p:spPr>
          <a:xfrm>
            <a:off x="228600" y="1524000"/>
            <a:ext cx="8839200" cy="4876800"/>
          </a:xfrm>
          <a:prstGeom prst="rect">
            <a:avLst/>
          </a:prstGeom>
        </p:spPr>
        <p:txBody>
          <a:bodyPr/>
          <a:lstStyle>
            <a:lvl1pPr marL="342900" indent="-342900" algn="l" defTabSz="914400" rtl="0" eaLnBrk="1" latinLnBrk="0" hangingPunct="1">
              <a:spcBef>
                <a:spcPct val="20000"/>
              </a:spcBef>
              <a:buFontTx/>
              <a:buBlip>
                <a:blip r:embed="rId3"/>
              </a:buBlip>
              <a:defRPr sz="24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4"/>
              </a:buBlip>
              <a:defRPr sz="20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3"/>
              </a:buBlip>
              <a:defRPr sz="18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4"/>
              </a:buBlip>
              <a:defRPr sz="16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3"/>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dirty="0" smtClean="0"/>
              <a:t>Why MBSE? </a:t>
            </a:r>
          </a:p>
          <a:p>
            <a:pPr lvl="1"/>
            <a:r>
              <a:rPr lang="en-US" dirty="0" smtClean="0"/>
              <a:t>Emphasizes rigor and precision, best practices</a:t>
            </a:r>
          </a:p>
          <a:p>
            <a:pPr lvl="1"/>
            <a:r>
              <a:rPr lang="en-US" dirty="0" smtClean="0"/>
              <a:t>Helps manage complexity</a:t>
            </a:r>
          </a:p>
          <a:p>
            <a:pPr lvl="1"/>
            <a:r>
              <a:rPr lang="en-US" dirty="0" smtClean="0"/>
              <a:t>Horizontal (life cycle) and vertical (multiple domain) integration </a:t>
            </a:r>
          </a:p>
          <a:p>
            <a:r>
              <a:rPr lang="en-US" dirty="0" smtClean="0"/>
              <a:t>TMT </a:t>
            </a:r>
            <a:r>
              <a:rPr lang="en-US" dirty="0" err="1" smtClean="0"/>
              <a:t>SysML</a:t>
            </a:r>
            <a:r>
              <a:rPr lang="en-US" dirty="0" smtClean="0"/>
              <a:t> model</a:t>
            </a:r>
          </a:p>
          <a:p>
            <a:pPr lvl="1"/>
            <a:r>
              <a:rPr lang="en-US" dirty="0" smtClean="0"/>
              <a:t>Created to better understand and communicate complex system behavior</a:t>
            </a:r>
          </a:p>
          <a:p>
            <a:pPr lvl="1"/>
            <a:r>
              <a:rPr lang="en-US" dirty="0" smtClean="0"/>
              <a:t>Executable </a:t>
            </a:r>
            <a:r>
              <a:rPr lang="en-US" dirty="0" err="1" smtClean="0"/>
              <a:t>SysML</a:t>
            </a:r>
            <a:r>
              <a:rPr lang="en-US" dirty="0" smtClean="0"/>
              <a:t> model to </a:t>
            </a:r>
            <a:r>
              <a:rPr lang="en-US" b="1" dirty="0" smtClean="0"/>
              <a:t>capture</a:t>
            </a:r>
            <a:r>
              <a:rPr lang="en-US" dirty="0" smtClean="0"/>
              <a:t> requirements, use cases, system decomposition, subsystem relationships</a:t>
            </a:r>
          </a:p>
          <a:p>
            <a:pPr lvl="1"/>
            <a:r>
              <a:rPr lang="en-US" b="1" dirty="0" smtClean="0"/>
              <a:t>Analyze</a:t>
            </a:r>
            <a:r>
              <a:rPr lang="en-US" dirty="0" smtClean="0"/>
              <a:t> system design against power, mass, duration requirements</a:t>
            </a:r>
          </a:p>
          <a:p>
            <a:pPr lvl="1"/>
            <a:r>
              <a:rPr lang="en-US" b="1" dirty="0" smtClean="0"/>
              <a:t>Produce</a:t>
            </a:r>
            <a:r>
              <a:rPr lang="en-US" dirty="0" smtClean="0"/>
              <a:t> engineering documents (ICDs, etc.)</a:t>
            </a:r>
          </a:p>
          <a:p>
            <a:pPr lvl="1"/>
            <a:r>
              <a:rPr lang="en-US" dirty="0" smtClean="0"/>
              <a:t>Use standard language and techniques (</a:t>
            </a:r>
            <a:r>
              <a:rPr lang="en-US" b="1" dirty="0" smtClean="0"/>
              <a:t>communication</a:t>
            </a:r>
            <a:r>
              <a:rPr lang="en-US" dirty="0" smtClean="0"/>
              <a:t>)</a:t>
            </a:r>
          </a:p>
        </p:txBody>
      </p:sp>
    </p:spTree>
    <p:extLst>
      <p:ext uri="{BB962C8B-B14F-4D97-AF65-F5344CB8AC3E}">
        <p14:creationId xmlns:p14="http://schemas.microsoft.com/office/powerpoint/2010/main" val="2717909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MBSE: TMT Application</a:t>
            </a:r>
          </a:p>
        </p:txBody>
      </p:sp>
      <p:sp>
        <p:nvSpPr>
          <p:cNvPr id="3" name="Content Placeholder 2"/>
          <p:cNvSpPr>
            <a:spLocks noGrp="1"/>
          </p:cNvSpPr>
          <p:nvPr>
            <p:ph sz="quarter" idx="4"/>
          </p:nvPr>
        </p:nvSpPr>
        <p:spPr>
          <a:xfrm>
            <a:off x="381001" y="1600200"/>
            <a:ext cx="8305800" cy="5029200"/>
          </a:xfrm>
        </p:spPr>
        <p:txBody>
          <a:bodyPr/>
          <a:lstStyle/>
          <a:p>
            <a:r>
              <a:rPr lang="en-US" dirty="0" smtClean="0"/>
              <a:t>TMT </a:t>
            </a:r>
            <a:r>
              <a:rPr lang="en-US" dirty="0" err="1" smtClean="0"/>
              <a:t>SysML</a:t>
            </a:r>
            <a:r>
              <a:rPr lang="en-US" dirty="0" smtClean="0"/>
              <a:t> Model does not model the entire telescope</a:t>
            </a:r>
          </a:p>
          <a:p>
            <a:r>
              <a:rPr lang="en-US" dirty="0" smtClean="0"/>
              <a:t>Main objective is to model operational scenarios and demonstrate that requirements are satisfied by the design</a:t>
            </a:r>
          </a:p>
          <a:p>
            <a:r>
              <a:rPr lang="en-US" dirty="0" smtClean="0"/>
              <a:t>Motivator for TMT MBSE = optimization</a:t>
            </a:r>
          </a:p>
          <a:p>
            <a:r>
              <a:rPr lang="en-US" dirty="0" smtClean="0"/>
              <a:t>Ex: JPL modeling of APS subsystem</a:t>
            </a:r>
          </a:p>
          <a:p>
            <a:pPr lvl="1"/>
            <a:r>
              <a:rPr lang="en-US" dirty="0" smtClean="0"/>
              <a:t>Use Case: Post segment-exchange alignment, 2h requirement</a:t>
            </a:r>
          </a:p>
          <a:p>
            <a:pPr lvl="1"/>
            <a:r>
              <a:rPr lang="en-US" dirty="0" smtClean="0"/>
              <a:t>Component characteristics (power, mass)</a:t>
            </a:r>
          </a:p>
          <a:p>
            <a:pPr lvl="1"/>
            <a:r>
              <a:rPr lang="en-US" dirty="0" smtClean="0"/>
              <a:t>Relationships (TCS, M1CS)</a:t>
            </a:r>
          </a:p>
          <a:p>
            <a:r>
              <a:rPr lang="en-US" dirty="0" smtClean="0"/>
              <a:t>Ex: Monte Carlo simulations for acquisition and slew time</a:t>
            </a:r>
          </a:p>
          <a:p>
            <a:pPr lvl="1"/>
            <a:r>
              <a:rPr lang="en-US" dirty="0" smtClean="0"/>
              <a:t>To minimize loss of observing time, TMT should be able to move from one target to another and acquire it in 3 min or less</a:t>
            </a:r>
          </a:p>
        </p:txBody>
      </p:sp>
    </p:spTree>
    <p:extLst>
      <p:ext uri="{BB962C8B-B14F-4D97-AF65-F5344CB8AC3E}">
        <p14:creationId xmlns:p14="http://schemas.microsoft.com/office/powerpoint/2010/main" val="36061418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Solution: Hybrid Approach </a:t>
            </a:r>
            <a:endParaRPr lang="en-US" b="1" dirty="0"/>
          </a:p>
        </p:txBody>
      </p:sp>
      <p:sp>
        <p:nvSpPr>
          <p:cNvPr id="3" name="Content Placeholder 2"/>
          <p:cNvSpPr>
            <a:spLocks noGrp="1"/>
          </p:cNvSpPr>
          <p:nvPr>
            <p:ph sz="half" idx="2"/>
          </p:nvPr>
        </p:nvSpPr>
        <p:spPr>
          <a:xfrm>
            <a:off x="457200" y="1858963"/>
            <a:ext cx="3921920" cy="2332037"/>
          </a:xfrm>
        </p:spPr>
        <p:txBody>
          <a:bodyPr/>
          <a:lstStyle/>
          <a:p>
            <a:r>
              <a:rPr lang="en-US" dirty="0" smtClean="0"/>
              <a:t>Traditional SE</a:t>
            </a:r>
          </a:p>
          <a:p>
            <a:pPr lvl="1"/>
            <a:r>
              <a:rPr lang="en-US" dirty="0" smtClean="0"/>
              <a:t>Clear, defined deliverables</a:t>
            </a:r>
          </a:p>
          <a:p>
            <a:pPr lvl="1"/>
            <a:r>
              <a:rPr lang="en-US" dirty="0" smtClean="0"/>
              <a:t>Easily accessible</a:t>
            </a:r>
          </a:p>
          <a:p>
            <a:pPr lvl="1"/>
            <a:r>
              <a:rPr lang="en-US" dirty="0" smtClean="0"/>
              <a:t>Shallow learning curve</a:t>
            </a:r>
          </a:p>
          <a:p>
            <a:pPr lvl="1"/>
            <a:r>
              <a:rPr lang="en-US" dirty="0" smtClean="0"/>
              <a:t>Simple traceability</a:t>
            </a:r>
          </a:p>
        </p:txBody>
      </p:sp>
      <p:sp>
        <p:nvSpPr>
          <p:cNvPr id="6" name="Content Placeholder 5"/>
          <p:cNvSpPr>
            <a:spLocks noGrp="1"/>
          </p:cNvSpPr>
          <p:nvPr>
            <p:ph sz="quarter" idx="4"/>
          </p:nvPr>
        </p:nvSpPr>
        <p:spPr>
          <a:xfrm>
            <a:off x="4495800" y="1828800"/>
            <a:ext cx="3847306" cy="2209800"/>
          </a:xfrm>
        </p:spPr>
        <p:txBody>
          <a:bodyPr/>
          <a:lstStyle/>
          <a:p>
            <a:r>
              <a:rPr lang="en-US" dirty="0" smtClean="0"/>
              <a:t>MBSE</a:t>
            </a:r>
          </a:p>
          <a:p>
            <a:pPr lvl="1"/>
            <a:r>
              <a:rPr lang="en-US" dirty="0" smtClean="0"/>
              <a:t>Understanding behaviors of a system</a:t>
            </a:r>
            <a:endParaRPr lang="en-US" dirty="0"/>
          </a:p>
          <a:p>
            <a:pPr lvl="1"/>
            <a:r>
              <a:rPr lang="en-US" dirty="0"/>
              <a:t>“</a:t>
            </a:r>
            <a:r>
              <a:rPr lang="en-US" dirty="0" smtClean="0"/>
              <a:t>Rich</a:t>
            </a:r>
            <a:r>
              <a:rPr lang="en-US" dirty="0"/>
              <a:t>” capability to represent complex </a:t>
            </a:r>
            <a:r>
              <a:rPr lang="en-US" dirty="0" smtClean="0"/>
              <a:t>systems</a:t>
            </a:r>
          </a:p>
        </p:txBody>
      </p:sp>
      <p:sp>
        <p:nvSpPr>
          <p:cNvPr id="4" name="TextBox 3"/>
          <p:cNvSpPr txBox="1"/>
          <p:nvPr/>
        </p:nvSpPr>
        <p:spPr>
          <a:xfrm>
            <a:off x="1181100" y="4495800"/>
            <a:ext cx="6781800" cy="553998"/>
          </a:xfrm>
          <a:prstGeom prst="rect">
            <a:avLst/>
          </a:prstGeom>
          <a:solidFill>
            <a:srgbClr val="6699FF"/>
          </a:solidFill>
          <a:effectLst>
            <a:glow rad="63500">
              <a:schemeClr val="accent3">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000" dirty="0" smtClean="0"/>
              <a:t>Exploit the advantages of each approach</a:t>
            </a:r>
            <a:endParaRPr lang="en-US" sz="3000" dirty="0"/>
          </a:p>
        </p:txBody>
      </p:sp>
    </p:spTree>
    <p:extLst>
      <p:ext uri="{BB962C8B-B14F-4D97-AF65-F5344CB8AC3E}">
        <p14:creationId xmlns:p14="http://schemas.microsoft.com/office/powerpoint/2010/main" val="1542303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304800"/>
            <a:ext cx="9144000" cy="990600"/>
          </a:xfrm>
        </p:spPr>
        <p:txBody>
          <a:bodyPr/>
          <a:lstStyle/>
          <a:p>
            <a:r>
              <a:rPr lang="en-US" altLang="en-US" dirty="0" smtClean="0"/>
              <a:t>TMT MBSE Objectives</a:t>
            </a:r>
          </a:p>
        </p:txBody>
      </p:sp>
      <p:sp>
        <p:nvSpPr>
          <p:cNvPr id="3" name="Content Placeholder 2"/>
          <p:cNvSpPr>
            <a:spLocks noGrp="1"/>
          </p:cNvSpPr>
          <p:nvPr>
            <p:ph idx="1"/>
          </p:nvPr>
        </p:nvSpPr>
        <p:spPr>
          <a:xfrm>
            <a:off x="457200" y="1371600"/>
            <a:ext cx="7391400" cy="4525963"/>
          </a:xfrm>
        </p:spPr>
        <p:txBody>
          <a:bodyPr>
            <a:noAutofit/>
          </a:bodyPr>
          <a:lstStyle/>
          <a:p>
            <a:pPr>
              <a:defRPr/>
            </a:pPr>
            <a:r>
              <a:rPr lang="en-US" sz="2200" dirty="0" smtClean="0"/>
              <a:t>Use MBSE to define </a:t>
            </a:r>
            <a:r>
              <a:rPr lang="en-US" sz="2200" b="1" dirty="0" smtClean="0"/>
              <a:t>executable SysML model </a:t>
            </a:r>
            <a:r>
              <a:rPr lang="en-US" sz="2200" dirty="0" smtClean="0"/>
              <a:t>that captures requirements, operational scenarios, behavior, system decomposition, relationships and between subsystems, etc.</a:t>
            </a:r>
          </a:p>
          <a:p>
            <a:pPr>
              <a:defRPr/>
            </a:pPr>
            <a:r>
              <a:rPr lang="en-US" sz="2200" dirty="0" smtClean="0"/>
              <a:t>Use the model to </a:t>
            </a:r>
            <a:r>
              <a:rPr lang="en-US" sz="2200" b="1" dirty="0" smtClean="0"/>
              <a:t>analyze the system design </a:t>
            </a:r>
            <a:r>
              <a:rPr lang="en-US" sz="2200" dirty="0" smtClean="0"/>
              <a:t>for</a:t>
            </a:r>
          </a:p>
          <a:p>
            <a:pPr lvl="1">
              <a:defRPr/>
            </a:pPr>
            <a:r>
              <a:rPr lang="en-US" sz="2200" dirty="0"/>
              <a:t>P</a:t>
            </a:r>
            <a:r>
              <a:rPr lang="en-US" sz="2200" dirty="0" smtClean="0"/>
              <a:t>ower consumption, mass, and duration/timing</a:t>
            </a:r>
          </a:p>
          <a:p>
            <a:pPr lvl="1">
              <a:defRPr/>
            </a:pPr>
            <a:r>
              <a:rPr lang="en-US" sz="2200" dirty="0" smtClean="0"/>
              <a:t>Error budgets</a:t>
            </a:r>
          </a:p>
          <a:p>
            <a:pPr>
              <a:defRPr/>
            </a:pPr>
            <a:r>
              <a:rPr lang="en-US" sz="2200" dirty="0" smtClean="0"/>
              <a:t>Produce </a:t>
            </a:r>
            <a:r>
              <a:rPr lang="en-US" sz="2200" b="1" dirty="0" smtClean="0"/>
              <a:t>engineering documents</a:t>
            </a:r>
          </a:p>
          <a:p>
            <a:pPr lvl="1">
              <a:defRPr/>
            </a:pPr>
            <a:r>
              <a:rPr lang="en-US" sz="2200" dirty="0" smtClean="0"/>
              <a:t>Requirement Flow Down Document</a:t>
            </a:r>
          </a:p>
          <a:p>
            <a:pPr lvl="1">
              <a:defRPr/>
            </a:pPr>
            <a:r>
              <a:rPr lang="en-US" sz="2200" dirty="0" smtClean="0"/>
              <a:t>Operational Scenario Document</a:t>
            </a:r>
          </a:p>
          <a:p>
            <a:pPr lvl="1">
              <a:defRPr/>
            </a:pPr>
            <a:r>
              <a:rPr lang="en-US" sz="2200" dirty="0" smtClean="0"/>
              <a:t>Design Description Document</a:t>
            </a:r>
          </a:p>
          <a:p>
            <a:pPr lvl="1">
              <a:defRPr/>
            </a:pPr>
            <a:r>
              <a:rPr lang="en-US" sz="2200" dirty="0" smtClean="0"/>
              <a:t>Interface Control Documents</a:t>
            </a:r>
          </a:p>
          <a:p>
            <a:pPr>
              <a:defRPr/>
            </a:pPr>
            <a:r>
              <a:rPr lang="en-US" sz="2200" dirty="0" smtClean="0">
                <a:solidFill>
                  <a:schemeClr val="tx2"/>
                </a:solidFill>
              </a:rPr>
              <a:t>Uses </a:t>
            </a:r>
            <a:r>
              <a:rPr lang="en-US" sz="2200" b="1" dirty="0" smtClean="0">
                <a:solidFill>
                  <a:schemeClr val="tx2"/>
                </a:solidFill>
              </a:rPr>
              <a:t>standard languages and techniques where practical to</a:t>
            </a:r>
            <a:r>
              <a:rPr lang="en-US" sz="2200" dirty="0" smtClean="0">
                <a:solidFill>
                  <a:schemeClr val="tx2"/>
                </a:solidFill>
              </a:rPr>
              <a:t> </a:t>
            </a:r>
            <a:r>
              <a:rPr lang="en-US" sz="2200" dirty="0" smtClean="0"/>
              <a:t>avoid custom software development</a:t>
            </a:r>
          </a:p>
        </p:txBody>
      </p:sp>
    </p:spTree>
    <p:extLst>
      <p:ext uri="{BB962C8B-B14F-4D97-AF65-F5344CB8AC3E}">
        <p14:creationId xmlns:p14="http://schemas.microsoft.com/office/powerpoint/2010/main" val="10964928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0"/>
          <p:cNvPicPr>
            <a:picLocks noChangeAspect="1" noChangeArrowheads="1"/>
          </p:cNvPicPr>
          <p:nvPr/>
        </p:nvPicPr>
        <p:blipFill>
          <a:blip r:embed="rId3" cstate="print"/>
          <a:srcRect/>
          <a:stretch>
            <a:fillRect/>
          </a:stretch>
        </p:blipFill>
        <p:spPr bwMode="auto">
          <a:xfrm>
            <a:off x="0" y="1564987"/>
            <a:ext cx="3048000" cy="2543175"/>
          </a:xfrm>
          <a:prstGeom prst="rect">
            <a:avLst/>
          </a:prstGeom>
          <a:noFill/>
          <a:ln w="9525">
            <a:noFill/>
            <a:miter lim="800000"/>
            <a:headEnd/>
            <a:tailEnd/>
          </a:ln>
        </p:spPr>
      </p:pic>
      <p:sp>
        <p:nvSpPr>
          <p:cNvPr id="2" name="Title 1"/>
          <p:cNvSpPr>
            <a:spLocks noGrp="1"/>
          </p:cNvSpPr>
          <p:nvPr>
            <p:ph type="title"/>
          </p:nvPr>
        </p:nvSpPr>
        <p:spPr>
          <a:xfrm>
            <a:off x="0" y="228600"/>
            <a:ext cx="9144000" cy="990600"/>
          </a:xfrm>
        </p:spPr>
        <p:txBody>
          <a:bodyPr>
            <a:noAutofit/>
          </a:bodyPr>
          <a:lstStyle/>
          <a:p>
            <a:r>
              <a:rPr lang="en-US" dirty="0" smtClean="0"/>
              <a:t>Analysis of Architecture</a:t>
            </a:r>
            <a:br>
              <a:rPr lang="en-US" dirty="0" smtClean="0"/>
            </a:br>
            <a:r>
              <a:rPr lang="en-US" dirty="0" smtClean="0"/>
              <a:t>and Design</a:t>
            </a:r>
            <a:endParaRPr lang="en-US" dirty="0"/>
          </a:p>
        </p:txBody>
      </p:sp>
      <p:pic>
        <p:nvPicPr>
          <p:cNvPr id="3" name="image32.jpg" descr="instruments_first_light_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211824"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19"/>
          <p:cNvGrpSpPr>
            <a:grpSpLocks/>
          </p:cNvGrpSpPr>
          <p:nvPr/>
        </p:nvGrpSpPr>
        <p:grpSpPr bwMode="auto">
          <a:xfrm>
            <a:off x="0" y="5624945"/>
            <a:ext cx="4177188" cy="914400"/>
            <a:chOff x="178" y="3688"/>
            <a:chExt cx="1877" cy="441"/>
          </a:xfrm>
          <a:solidFill>
            <a:schemeClr val="accent6">
              <a:lumMod val="20000"/>
              <a:lumOff val="80000"/>
            </a:schemeClr>
          </a:solidFill>
        </p:grpSpPr>
        <p:sp>
          <p:nvSpPr>
            <p:cNvPr id="5" name="AutoShape 20"/>
            <p:cNvSpPr>
              <a:spLocks noChangeArrowheads="1"/>
            </p:cNvSpPr>
            <p:nvPr/>
          </p:nvSpPr>
          <p:spPr bwMode="auto">
            <a:xfrm>
              <a:off x="178" y="3688"/>
              <a:ext cx="1877" cy="441"/>
            </a:xfrm>
            <a:prstGeom prst="wedgeRectCallout">
              <a:avLst>
                <a:gd name="adj1" fmla="val -30780"/>
                <a:gd name="adj2" fmla="val -227914"/>
              </a:avLst>
            </a:prstGeom>
            <a:grpFill/>
            <a:ln w="9525" algn="ctr">
              <a:solidFill>
                <a:schemeClr val="tx1"/>
              </a:solidFill>
              <a:miter lim="800000"/>
              <a:headEnd/>
              <a:tailEnd/>
            </a:ln>
            <a:effectLst/>
          </p:spPr>
          <p:txBody>
            <a:bodyPr anchor="ctr"/>
            <a:lstStyle/>
            <a:p>
              <a:pPr>
                <a:buClr>
                  <a:srgbClr val="A3A3A3"/>
                </a:buClr>
                <a:buSzPct val="80000"/>
                <a:buFont typeface="Wingdings 3" pitchFamily="18" charset="2"/>
                <a:buNone/>
              </a:pPr>
              <a:r>
                <a:rPr lang="en-US" sz="1400" dirty="0" smtClean="0"/>
                <a:t>Max duration Post-segment exchange: 7200s 5000s</a:t>
              </a:r>
            </a:p>
            <a:p>
              <a:pPr>
                <a:buClr>
                  <a:srgbClr val="A3A3A3"/>
                </a:buClr>
                <a:buSzPct val="80000"/>
                <a:buFont typeface="Wingdings 3" pitchFamily="18" charset="2"/>
                <a:buNone/>
              </a:pPr>
              <a:r>
                <a:rPr lang="en-US" sz="1400" dirty="0" smtClean="0"/>
                <a:t>Number of exposures of 45s  4   6</a:t>
              </a:r>
              <a:endParaRPr lang="en-US" sz="1400" dirty="0"/>
            </a:p>
            <a:p>
              <a:pPr>
                <a:buClr>
                  <a:srgbClr val="A3A3A3"/>
                </a:buClr>
                <a:buSzPct val="80000"/>
                <a:buFont typeface="Wingdings 3" pitchFamily="18" charset="2"/>
                <a:buNone/>
              </a:pPr>
              <a:r>
                <a:rPr lang="en-US" sz="1400" dirty="0" smtClean="0"/>
                <a:t>Max peak power consumption in dome: 8.5kw  8.1kw</a:t>
              </a:r>
              <a:br>
                <a:rPr lang="en-US" sz="1400" dirty="0" smtClean="0"/>
              </a:br>
              <a:r>
                <a:rPr lang="en-US" sz="1400" dirty="0" smtClean="0"/>
                <a:t>Number of motors with 50W 10 12</a:t>
              </a:r>
              <a:endParaRPr lang="en-US" sz="1400" dirty="0"/>
            </a:p>
          </p:txBody>
        </p:sp>
        <p:sp>
          <p:nvSpPr>
            <p:cNvPr id="6" name="Line 21"/>
            <p:cNvSpPr>
              <a:spLocks noChangeShapeType="1"/>
            </p:cNvSpPr>
            <p:nvPr/>
          </p:nvSpPr>
          <p:spPr bwMode="auto">
            <a:xfrm>
              <a:off x="1505" y="3959"/>
              <a:ext cx="214" cy="0"/>
            </a:xfrm>
            <a:prstGeom prst="line">
              <a:avLst/>
            </a:prstGeom>
            <a:grpFill/>
            <a:ln w="28575">
              <a:solidFill>
                <a:srgbClr val="FF0000"/>
              </a:solidFill>
              <a:round/>
              <a:headEnd/>
              <a:tailEnd/>
            </a:ln>
            <a:effectLst/>
          </p:spPr>
          <p:txBody>
            <a:bodyPr anchor="ctr"/>
            <a:lstStyle/>
            <a:p>
              <a:endParaRPr lang="en-US"/>
            </a:p>
          </p:txBody>
        </p:sp>
      </p:grpSp>
      <p:sp>
        <p:nvSpPr>
          <p:cNvPr id="7" name="Line 21"/>
          <p:cNvSpPr>
            <a:spLocks noChangeShapeType="1"/>
          </p:cNvSpPr>
          <p:nvPr/>
        </p:nvSpPr>
        <p:spPr bwMode="auto">
          <a:xfrm>
            <a:off x="2209800" y="6400800"/>
            <a:ext cx="152400"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sp>
        <p:nvSpPr>
          <p:cNvPr id="8" name="Line 21"/>
          <p:cNvSpPr>
            <a:spLocks noChangeShapeType="1"/>
          </p:cNvSpPr>
          <p:nvPr/>
        </p:nvSpPr>
        <p:spPr bwMode="auto">
          <a:xfrm>
            <a:off x="2913892" y="5791200"/>
            <a:ext cx="438907"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sp>
        <p:nvSpPr>
          <p:cNvPr id="9" name="Line 21"/>
          <p:cNvSpPr>
            <a:spLocks noChangeShapeType="1"/>
          </p:cNvSpPr>
          <p:nvPr/>
        </p:nvSpPr>
        <p:spPr bwMode="auto">
          <a:xfrm>
            <a:off x="2178627" y="5964382"/>
            <a:ext cx="152400"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pic>
        <p:nvPicPr>
          <p:cNvPr id="1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6585" y="1371600"/>
            <a:ext cx="2704815" cy="1643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2"/>
          <p:cNvSpPr txBox="1">
            <a:spLocks noChangeArrowheads="1"/>
          </p:cNvSpPr>
          <p:nvPr/>
        </p:nvSpPr>
        <p:spPr bwMode="auto">
          <a:xfrm>
            <a:off x="1752600" y="1485322"/>
            <a:ext cx="24288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smtClean="0">
                <a:latin typeface="Arial" panose="020B0604020202020204" pitchFamily="34" charset="0"/>
              </a:rPr>
              <a:t>Update Requirements</a:t>
            </a:r>
            <a:endParaRPr lang="en-US" altLang="en-US" sz="1800" dirty="0">
              <a:latin typeface="Arial" panose="020B0604020202020204" pitchFamily="34" charset="0"/>
            </a:endParaRPr>
          </a:p>
        </p:txBody>
      </p:sp>
      <p:pic>
        <p:nvPicPr>
          <p:cNvPr id="12"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79909" y="1412209"/>
            <a:ext cx="3545228" cy="2058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3"/>
          <p:cNvSpPr txBox="1">
            <a:spLocks noChangeArrowheads="1"/>
          </p:cNvSpPr>
          <p:nvPr/>
        </p:nvSpPr>
        <p:spPr bwMode="auto">
          <a:xfrm>
            <a:off x="6906092" y="1518203"/>
            <a:ext cx="1856908"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Analyze Conceptual Design</a:t>
            </a:r>
          </a:p>
        </p:txBody>
      </p:sp>
      <p:pic>
        <p:nvPicPr>
          <p:cNvPr id="16" name="Picture 15"/>
          <p:cNvPicPr>
            <a:picLocks noChangeAspect="1"/>
          </p:cNvPicPr>
          <p:nvPr/>
        </p:nvPicPr>
        <p:blipFill>
          <a:blip r:embed="rId7"/>
          <a:stretch>
            <a:fillRect/>
          </a:stretch>
        </p:blipFill>
        <p:spPr>
          <a:xfrm>
            <a:off x="2609850" y="2963716"/>
            <a:ext cx="6534150" cy="619125"/>
          </a:xfrm>
          <a:prstGeom prst="rect">
            <a:avLst/>
          </a:prstGeom>
        </p:spPr>
      </p:pic>
      <p:sp>
        <p:nvSpPr>
          <p:cNvPr id="15" name="Oval 14"/>
          <p:cNvSpPr/>
          <p:nvPr/>
        </p:nvSpPr>
        <p:spPr>
          <a:xfrm>
            <a:off x="2771520" y="3142949"/>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7" name="Picture 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9479" y="3601334"/>
            <a:ext cx="2513235" cy="2009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4742755"/>
            <a:ext cx="3359746" cy="1066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3"/>
          <p:cNvSpPr txBox="1">
            <a:spLocks noChangeArrowheads="1"/>
          </p:cNvSpPr>
          <p:nvPr/>
        </p:nvSpPr>
        <p:spPr bwMode="auto">
          <a:xfrm>
            <a:off x="6705600" y="3737522"/>
            <a:ext cx="226352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Analyze </a:t>
            </a:r>
            <a:r>
              <a:rPr lang="en-US" altLang="en-US" sz="1800" dirty="0" smtClean="0">
                <a:latin typeface="Arial" panose="020B0604020202020204" pitchFamily="34" charset="0"/>
              </a:rPr>
              <a:t>Realization Design/Specification</a:t>
            </a:r>
            <a:endParaRPr lang="en-US" altLang="en-US" sz="1800" dirty="0">
              <a:latin typeface="Arial" panose="020B0604020202020204" pitchFamily="34" charset="0"/>
            </a:endParaRPr>
          </a:p>
        </p:txBody>
      </p:sp>
      <p:cxnSp>
        <p:nvCxnSpPr>
          <p:cNvPr id="20" name="Curved Connector 19"/>
          <p:cNvCxnSpPr/>
          <p:nvPr/>
        </p:nvCxnSpPr>
        <p:spPr>
          <a:xfrm flipV="1">
            <a:off x="2953185" y="2140589"/>
            <a:ext cx="1224003" cy="17478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rot="5400000" flipH="1" flipV="1">
            <a:off x="692925" y="3359925"/>
            <a:ext cx="1343088" cy="776263"/>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H="1">
            <a:off x="6458655" y="4227339"/>
            <a:ext cx="863996" cy="600076"/>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10" cstate="print"/>
          <a:stretch>
            <a:fillRect/>
          </a:stretch>
        </p:blipFill>
        <p:spPr>
          <a:xfrm flipV="1">
            <a:off x="4177188" y="5857775"/>
            <a:ext cx="4402205" cy="156027"/>
          </a:xfrm>
          <a:prstGeom prst="rect">
            <a:avLst/>
          </a:prstGeom>
        </p:spPr>
      </p:pic>
      <p:sp>
        <p:nvSpPr>
          <p:cNvPr id="32" name="Oval 31"/>
          <p:cNvSpPr/>
          <p:nvPr/>
        </p:nvSpPr>
        <p:spPr>
          <a:xfrm>
            <a:off x="5548843" y="5611813"/>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5" name="TextBox 34"/>
          <p:cNvSpPr txBox="1"/>
          <p:nvPr/>
        </p:nvSpPr>
        <p:spPr>
          <a:xfrm>
            <a:off x="4267201" y="6184539"/>
            <a:ext cx="4701926" cy="461665"/>
          </a:xfrm>
          <a:prstGeom prst="rect">
            <a:avLst/>
          </a:prstGeom>
          <a:noFill/>
        </p:spPr>
        <p:txBody>
          <a:bodyPr wrap="square" rtlCol="0">
            <a:spAutoFit/>
          </a:bodyPr>
          <a:lstStyle/>
          <a:p>
            <a:r>
              <a:rPr lang="en-US" sz="2400" dirty="0" smtClean="0"/>
              <a:t>OCD, Requirements, ICD, DDD</a:t>
            </a:r>
            <a:endParaRPr lang="en-US" sz="2400" dirty="0"/>
          </a:p>
        </p:txBody>
      </p:sp>
      <p:sp>
        <p:nvSpPr>
          <p:cNvPr id="14" name="TextBox 13"/>
          <p:cNvSpPr txBox="1"/>
          <p:nvPr/>
        </p:nvSpPr>
        <p:spPr>
          <a:xfrm>
            <a:off x="6229979" y="5888853"/>
            <a:ext cx="960712" cy="369332"/>
          </a:xfrm>
          <a:prstGeom prst="rect">
            <a:avLst/>
          </a:prstGeom>
          <a:noFill/>
        </p:spPr>
        <p:txBody>
          <a:bodyPr wrap="none" rtlCol="0">
            <a:spAutoFit/>
          </a:bodyPr>
          <a:lstStyle/>
          <a:p>
            <a:r>
              <a:rPr lang="en-US" dirty="0" smtClean="0"/>
              <a:t>Pass/fail</a:t>
            </a:r>
            <a:endParaRPr lang="en-US" dirty="0"/>
          </a:p>
        </p:txBody>
      </p:sp>
      <p:sp>
        <p:nvSpPr>
          <p:cNvPr id="29" name="TextBox 28"/>
          <p:cNvSpPr txBox="1"/>
          <p:nvPr/>
        </p:nvSpPr>
        <p:spPr>
          <a:xfrm>
            <a:off x="853138" y="5229058"/>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30" name="TextBox 29"/>
          <p:cNvSpPr txBox="1"/>
          <p:nvPr/>
        </p:nvSpPr>
        <p:spPr>
          <a:xfrm>
            <a:off x="453041" y="2116611"/>
            <a:ext cx="301686" cy="369332"/>
          </a:xfrm>
          <a:prstGeom prst="rect">
            <a:avLst/>
          </a:prstGeom>
          <a:noFill/>
        </p:spPr>
        <p:txBody>
          <a:bodyPr wrap="none" rtlCol="0">
            <a:spAutoFit/>
          </a:bodyPr>
          <a:lstStyle/>
          <a:p>
            <a:r>
              <a:rPr lang="en-US" dirty="0">
                <a:solidFill>
                  <a:srgbClr val="FF0000"/>
                </a:solidFill>
              </a:rPr>
              <a:t>2</a:t>
            </a:r>
          </a:p>
        </p:txBody>
      </p:sp>
      <p:sp>
        <p:nvSpPr>
          <p:cNvPr id="33" name="TextBox 32"/>
          <p:cNvSpPr txBox="1"/>
          <p:nvPr/>
        </p:nvSpPr>
        <p:spPr>
          <a:xfrm flipH="1">
            <a:off x="1981200" y="2424544"/>
            <a:ext cx="1143000" cy="369332"/>
          </a:xfrm>
          <a:prstGeom prst="rect">
            <a:avLst/>
          </a:prstGeom>
          <a:noFill/>
        </p:spPr>
        <p:txBody>
          <a:bodyPr wrap="square" rtlCol="0">
            <a:spAutoFit/>
          </a:bodyPr>
          <a:lstStyle/>
          <a:p>
            <a:r>
              <a:rPr lang="en-US" dirty="0">
                <a:solidFill>
                  <a:srgbClr val="FF0000"/>
                </a:solidFill>
              </a:rPr>
              <a:t>3</a:t>
            </a:r>
          </a:p>
        </p:txBody>
      </p:sp>
      <p:sp>
        <p:nvSpPr>
          <p:cNvPr id="34" name="TextBox 33"/>
          <p:cNvSpPr txBox="1"/>
          <p:nvPr/>
        </p:nvSpPr>
        <p:spPr>
          <a:xfrm>
            <a:off x="7806523" y="2251652"/>
            <a:ext cx="301686" cy="369332"/>
          </a:xfrm>
          <a:prstGeom prst="rect">
            <a:avLst/>
          </a:prstGeom>
          <a:noFill/>
        </p:spPr>
        <p:txBody>
          <a:bodyPr wrap="none" rtlCol="0">
            <a:spAutoFit/>
          </a:bodyPr>
          <a:lstStyle/>
          <a:p>
            <a:r>
              <a:rPr lang="en-US" dirty="0">
                <a:solidFill>
                  <a:srgbClr val="FF0000"/>
                </a:solidFill>
              </a:rPr>
              <a:t>4</a:t>
            </a:r>
          </a:p>
        </p:txBody>
      </p:sp>
      <p:sp>
        <p:nvSpPr>
          <p:cNvPr id="36" name="TextBox 35"/>
          <p:cNvSpPr txBox="1"/>
          <p:nvPr/>
        </p:nvSpPr>
        <p:spPr>
          <a:xfrm>
            <a:off x="7851292" y="4232829"/>
            <a:ext cx="301686" cy="369332"/>
          </a:xfrm>
          <a:prstGeom prst="rect">
            <a:avLst/>
          </a:prstGeom>
          <a:noFill/>
        </p:spPr>
        <p:txBody>
          <a:bodyPr wrap="none" rtlCol="0">
            <a:spAutoFit/>
          </a:bodyPr>
          <a:lstStyle/>
          <a:p>
            <a:r>
              <a:rPr lang="en-US" dirty="0">
                <a:solidFill>
                  <a:srgbClr val="FF0000"/>
                </a:solidFill>
              </a:rPr>
              <a:t>5</a:t>
            </a:r>
          </a:p>
        </p:txBody>
      </p:sp>
      <p:sp>
        <p:nvSpPr>
          <p:cNvPr id="37" name="TextBox 36"/>
          <p:cNvSpPr txBox="1"/>
          <p:nvPr/>
        </p:nvSpPr>
        <p:spPr>
          <a:xfrm>
            <a:off x="7806523" y="5729839"/>
            <a:ext cx="301686" cy="369332"/>
          </a:xfrm>
          <a:prstGeom prst="rect">
            <a:avLst/>
          </a:prstGeom>
          <a:noFill/>
        </p:spPr>
        <p:txBody>
          <a:bodyPr wrap="none" rtlCol="0">
            <a:spAutoFit/>
          </a:bodyPr>
          <a:lstStyle/>
          <a:p>
            <a:r>
              <a:rPr lang="en-US" dirty="0" smtClean="0">
                <a:solidFill>
                  <a:srgbClr val="FF0000"/>
                </a:solidFill>
              </a:rPr>
              <a:t>6</a:t>
            </a:r>
            <a:endParaRPr lang="en-US" dirty="0">
              <a:solidFill>
                <a:srgbClr val="FF0000"/>
              </a:solidFill>
            </a:endParaRPr>
          </a:p>
        </p:txBody>
      </p:sp>
    </p:spTree>
    <p:extLst>
      <p:ext uri="{BB962C8B-B14F-4D97-AF65-F5344CB8AC3E}">
        <p14:creationId xmlns:p14="http://schemas.microsoft.com/office/powerpoint/2010/main" val="40316536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 Walkthrough</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10080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57399" y="3962400"/>
            <a:ext cx="4809641" cy="2590800"/>
            <a:chOff x="0" y="981075"/>
            <a:chExt cx="9036050" cy="5327650"/>
          </a:xfrm>
        </p:grpSpPr>
        <p:pic>
          <p:nvPicPr>
            <p:cNvPr id="5" name="Picture 2" descr="D:\SVNP9_TDEM_EELT\EELT\CS\TCS\Documents\Presentations\TAB-JPL-Presentation-Nov2010\APE_optic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1628775"/>
              <a:ext cx="3568700" cy="284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6" descr="D:\SVNP9_TDEM_EELT\EELT\CS\TCS\Documents\Presentations\TAB-JPL-Presentation-Nov2010\LG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713" y="1412875"/>
              <a:ext cx="2295525" cy="172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725" y="981075"/>
              <a:ext cx="3048000" cy="254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 descr="D:\SVNP9_TDEM_EELT\EELT\CS\TCS\Documents\Presentations\TAB-JPL-Presentation-Nov2010\doors0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163" y="1557338"/>
              <a:ext cx="3656012" cy="264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5075" y="2878138"/>
              <a:ext cx="3990975" cy="3430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3917950"/>
              <a:ext cx="3190875" cy="239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5" descr="Figura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4300" y="1989138"/>
              <a:ext cx="2279650" cy="222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59563" y="3789363"/>
              <a:ext cx="2208212" cy="2424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8 Imagen"/>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1647825"/>
              <a:ext cx="2584450" cy="98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p:cNvPicPr>
              <a:picLocks noChangeAspect="1"/>
            </p:cNvPicPr>
            <p:nvPr/>
          </p:nvPicPr>
          <p:blipFill>
            <a:blip r:embed="rId11" cstate="print"/>
            <a:stretch>
              <a:fillRect/>
            </a:stretch>
          </p:blipFill>
          <p:spPr>
            <a:xfrm>
              <a:off x="497787" y="2878138"/>
              <a:ext cx="2211176" cy="1960798"/>
            </a:xfrm>
            <a:prstGeom prst="rect">
              <a:avLst/>
            </a:prstGeom>
          </p:spPr>
        </p:pic>
        <p:pic>
          <p:nvPicPr>
            <p:cNvPr id="15" name="Picture 14"/>
            <p:cNvPicPr>
              <a:picLocks noChangeAspect="1"/>
            </p:cNvPicPr>
            <p:nvPr/>
          </p:nvPicPr>
          <p:blipFill>
            <a:blip r:embed="rId12"/>
            <a:stretch>
              <a:fillRect/>
            </a:stretch>
          </p:blipFill>
          <p:spPr>
            <a:xfrm>
              <a:off x="3679826" y="4883150"/>
              <a:ext cx="1384299" cy="1384299"/>
            </a:xfrm>
            <a:prstGeom prst="rect">
              <a:avLst/>
            </a:prstGeom>
          </p:spPr>
        </p:pic>
        <p:pic>
          <p:nvPicPr>
            <p:cNvPr id="16" name="Picture 15"/>
            <p:cNvPicPr>
              <a:picLocks noChangeAspect="1"/>
            </p:cNvPicPr>
            <p:nvPr/>
          </p:nvPicPr>
          <p:blipFill>
            <a:blip r:embed="rId13"/>
            <a:stretch>
              <a:fillRect/>
            </a:stretch>
          </p:blipFill>
          <p:spPr>
            <a:xfrm>
              <a:off x="7421561" y="3059111"/>
              <a:ext cx="1454151" cy="1454151"/>
            </a:xfrm>
            <a:prstGeom prst="rect">
              <a:avLst/>
            </a:prstGeom>
          </p:spPr>
        </p:pic>
      </p:grpSp>
      <p:sp>
        <p:nvSpPr>
          <p:cNvPr id="2" name="Title 1"/>
          <p:cNvSpPr>
            <a:spLocks noGrp="1"/>
          </p:cNvSpPr>
          <p:nvPr>
            <p:ph type="title"/>
          </p:nvPr>
        </p:nvSpPr>
        <p:spPr/>
        <p:txBody>
          <a:bodyPr>
            <a:normAutofit fontScale="90000"/>
          </a:bodyPr>
          <a:lstStyle/>
          <a:p>
            <a:r>
              <a:rPr lang="en-US" dirty="0" smtClean="0"/>
              <a:t>Current State of Practice </a:t>
            </a:r>
            <a:br>
              <a:rPr lang="en-US" dirty="0" smtClean="0"/>
            </a:br>
            <a:r>
              <a:rPr lang="en-US" dirty="0" smtClean="0"/>
              <a:t>and Need for MBSE</a:t>
            </a:r>
            <a:endParaRPr lang="en-US" dirty="0"/>
          </a:p>
        </p:txBody>
      </p:sp>
      <p:sp>
        <p:nvSpPr>
          <p:cNvPr id="3" name="Content Placeholder 2"/>
          <p:cNvSpPr>
            <a:spLocks noGrp="1"/>
          </p:cNvSpPr>
          <p:nvPr>
            <p:ph idx="1"/>
          </p:nvPr>
        </p:nvSpPr>
        <p:spPr>
          <a:xfrm>
            <a:off x="457200" y="1600200"/>
            <a:ext cx="8686800" cy="4525963"/>
          </a:xfrm>
        </p:spPr>
        <p:txBody>
          <a:bodyPr/>
          <a:lstStyle/>
          <a:p>
            <a:r>
              <a:rPr lang="en-US" sz="2400" dirty="0" smtClean="0"/>
              <a:t>Current State or Practice</a:t>
            </a:r>
          </a:p>
          <a:p>
            <a:pPr lvl="1"/>
            <a:r>
              <a:rPr lang="en-US" sz="2000" dirty="0" smtClean="0"/>
              <a:t>Modeling is ubiquitous in domain specific engineering (CAD, FEA, MATLAB)</a:t>
            </a:r>
          </a:p>
          <a:p>
            <a:pPr lvl="1"/>
            <a:r>
              <a:rPr lang="en-US" sz="2000" dirty="0" smtClean="0"/>
              <a:t>Many other document based artifacts</a:t>
            </a:r>
          </a:p>
          <a:p>
            <a:r>
              <a:rPr lang="en-US" sz="2400" dirty="0" smtClean="0"/>
              <a:t>The Need for MBSE</a:t>
            </a:r>
          </a:p>
          <a:p>
            <a:pPr lvl="1"/>
            <a:r>
              <a:rPr lang="en-US" sz="2000" dirty="0" smtClean="0"/>
              <a:t>Tie in system level models into </a:t>
            </a:r>
            <a:r>
              <a:rPr lang="en-US" sz="2000" dirty="0"/>
              <a:t>existing </a:t>
            </a:r>
            <a:r>
              <a:rPr lang="en-US" sz="2000" dirty="0" smtClean="0"/>
              <a:t>modeling</a:t>
            </a:r>
          </a:p>
          <a:p>
            <a:pPr lvl="1"/>
            <a:r>
              <a:rPr lang="en-US" sz="2000" dirty="0" smtClean="0"/>
              <a:t>Provide method and tooling environment to do it</a:t>
            </a:r>
          </a:p>
          <a:p>
            <a:pPr marL="0" indent="0">
              <a:buNone/>
            </a:pPr>
            <a:endParaRPr lang="en-US" sz="2400" dirty="0"/>
          </a:p>
        </p:txBody>
      </p:sp>
    </p:spTree>
    <p:extLst>
      <p:ext uri="{BB962C8B-B14F-4D97-AF65-F5344CB8AC3E}">
        <p14:creationId xmlns:p14="http://schemas.microsoft.com/office/powerpoint/2010/main" val="20943555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Model Organization &amp;</a:t>
            </a:r>
            <a:br>
              <a:rPr lang="en-US" dirty="0" smtClean="0"/>
            </a:br>
            <a:r>
              <a:rPr lang="en-US" dirty="0" smtClean="0"/>
              <a:t>Package Structure</a:t>
            </a:r>
            <a:endParaRPr lang="en-US" dirty="0"/>
          </a:p>
        </p:txBody>
      </p:sp>
      <p:sp>
        <p:nvSpPr>
          <p:cNvPr id="5" name="Content Placeholder 4"/>
          <p:cNvSpPr>
            <a:spLocks noGrp="1"/>
          </p:cNvSpPr>
          <p:nvPr>
            <p:ph idx="1"/>
          </p:nvPr>
        </p:nvSpPr>
        <p:spPr/>
        <p:txBody>
          <a:bodyPr/>
          <a:lstStyle/>
          <a:p>
            <a:r>
              <a:rPr lang="en-US" dirty="0" smtClean="0"/>
              <a:t>Organizing principles</a:t>
            </a:r>
          </a:p>
          <a:p>
            <a:pPr lvl="1"/>
            <a:r>
              <a:rPr lang="en-US" dirty="0" smtClean="0"/>
              <a:t>Customer/Supplier relationship</a:t>
            </a:r>
          </a:p>
          <a:p>
            <a:pPr lvl="1"/>
            <a:r>
              <a:rPr lang="en-US" dirty="0" smtClean="0"/>
              <a:t>Work Breakdown Structure</a:t>
            </a:r>
          </a:p>
          <a:p>
            <a:pPr lvl="1"/>
            <a:r>
              <a:rPr lang="en-US" dirty="0" smtClean="0"/>
              <a:t>OOSEM abstraction layers</a:t>
            </a:r>
            <a:endParaRPr lang="en-US" dirty="0"/>
          </a:p>
        </p:txBody>
      </p:sp>
      <p:pic>
        <p:nvPicPr>
          <p:cNvPr id="2" name="Picture 1"/>
          <p:cNvPicPr>
            <a:picLocks noChangeAspect="1"/>
          </p:cNvPicPr>
          <p:nvPr/>
        </p:nvPicPr>
        <p:blipFill>
          <a:blip r:embed="rId2"/>
          <a:stretch>
            <a:fillRect/>
          </a:stretch>
        </p:blipFill>
        <p:spPr>
          <a:xfrm>
            <a:off x="228600" y="3376734"/>
            <a:ext cx="2362200" cy="3190428"/>
          </a:xfrm>
          <a:prstGeom prst="rect">
            <a:avLst/>
          </a:prstGeom>
        </p:spPr>
      </p:pic>
      <p:pic>
        <p:nvPicPr>
          <p:cNvPr id="3" name="Picture 2"/>
          <p:cNvPicPr>
            <a:picLocks noChangeAspect="1"/>
          </p:cNvPicPr>
          <p:nvPr/>
        </p:nvPicPr>
        <p:blipFill>
          <a:blip r:embed="rId3"/>
          <a:stretch>
            <a:fillRect/>
          </a:stretch>
        </p:blipFill>
        <p:spPr>
          <a:xfrm>
            <a:off x="6477276" y="3376734"/>
            <a:ext cx="2209524" cy="2942857"/>
          </a:xfrm>
          <a:prstGeom prst="rect">
            <a:avLst/>
          </a:prstGeom>
        </p:spPr>
      </p:pic>
      <p:pic>
        <p:nvPicPr>
          <p:cNvPr id="6" name="Picture 5"/>
          <p:cNvPicPr>
            <a:picLocks noChangeAspect="1"/>
          </p:cNvPicPr>
          <p:nvPr/>
        </p:nvPicPr>
        <p:blipFill>
          <a:blip r:embed="rId4"/>
          <a:stretch>
            <a:fillRect/>
          </a:stretch>
        </p:blipFill>
        <p:spPr>
          <a:xfrm>
            <a:off x="2839103" y="3376734"/>
            <a:ext cx="3276190" cy="2561905"/>
          </a:xfrm>
          <a:prstGeom prst="rect">
            <a:avLst/>
          </a:prstGeom>
        </p:spPr>
      </p:pic>
      <p:sp>
        <p:nvSpPr>
          <p:cNvPr id="7" name="Oval 6"/>
          <p:cNvSpPr/>
          <p:nvPr/>
        </p:nvSpPr>
        <p:spPr>
          <a:xfrm>
            <a:off x="3505200" y="5067188"/>
            <a:ext cx="2514600" cy="90646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8" name="Oval 7"/>
          <p:cNvSpPr/>
          <p:nvPr/>
        </p:nvSpPr>
        <p:spPr>
          <a:xfrm>
            <a:off x="317043" y="4613956"/>
            <a:ext cx="2273757" cy="1101043"/>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Oval 8"/>
          <p:cNvSpPr/>
          <p:nvPr/>
        </p:nvSpPr>
        <p:spPr>
          <a:xfrm>
            <a:off x="6308882" y="3657600"/>
            <a:ext cx="2377918" cy="1066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Oval 9"/>
          <p:cNvSpPr/>
          <p:nvPr/>
        </p:nvSpPr>
        <p:spPr>
          <a:xfrm>
            <a:off x="6477276" y="5635513"/>
            <a:ext cx="1523724" cy="49065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9931455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Executable System Engineering Method (ESEM)</a:t>
            </a:r>
            <a:endParaRPr lang="en-US" dirty="0"/>
          </a:p>
        </p:txBody>
      </p:sp>
      <p:sp>
        <p:nvSpPr>
          <p:cNvPr id="25603" name="Content Placeholder 2"/>
          <p:cNvSpPr>
            <a:spLocks noGrp="1"/>
          </p:cNvSpPr>
          <p:nvPr>
            <p:ph idx="1"/>
          </p:nvPr>
        </p:nvSpPr>
        <p:spPr/>
        <p:txBody>
          <a:bodyPr/>
          <a:lstStyle/>
          <a:p>
            <a:r>
              <a:rPr lang="en-CA" altLang="en-US" smtClean="0"/>
              <a:t>Step 1: Formalize Requirements</a:t>
            </a:r>
          </a:p>
          <a:p>
            <a:r>
              <a:rPr lang="en-CA" altLang="en-US" smtClean="0"/>
              <a:t>Step 2: Specify Design</a:t>
            </a:r>
          </a:p>
          <a:p>
            <a:r>
              <a:rPr lang="en-CA" altLang="en-US" smtClean="0"/>
              <a:t>Step 3: Characterize Components</a:t>
            </a:r>
          </a:p>
          <a:p>
            <a:r>
              <a:rPr lang="en-CA" altLang="en-US" smtClean="0"/>
              <a:t>Step 4: Specify Analysis Context</a:t>
            </a:r>
          </a:p>
          <a:p>
            <a:r>
              <a:rPr lang="en-CA" altLang="en-US" smtClean="0"/>
              <a:t>Step 5: Specify Operational Scenarios</a:t>
            </a:r>
          </a:p>
          <a:p>
            <a:r>
              <a:rPr lang="en-CA" altLang="en-US" smtClean="0"/>
              <a:t>Step 6: Specify Analysis Configurations</a:t>
            </a:r>
          </a:p>
          <a:p>
            <a:r>
              <a:rPr lang="en-CA" altLang="en-US" smtClean="0"/>
              <a:t>Step 7: Run Analysis</a:t>
            </a:r>
          </a:p>
        </p:txBody>
      </p:sp>
    </p:spTree>
    <p:extLst>
      <p:ext uri="{BB962C8B-B14F-4D97-AF65-F5344CB8AC3E}">
        <p14:creationId xmlns:p14="http://schemas.microsoft.com/office/powerpoint/2010/main" val="15694049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smtClean="0"/>
              <a:t>Step 1: Formalize Requirements</a:t>
            </a:r>
            <a:endParaRPr lang="en-US" altLang="en-US" smtClean="0"/>
          </a:p>
        </p:txBody>
      </p:sp>
      <p:sp>
        <p:nvSpPr>
          <p:cNvPr id="3" name="Content Placeholder 2"/>
          <p:cNvSpPr>
            <a:spLocks noGrp="1"/>
          </p:cNvSpPr>
          <p:nvPr>
            <p:ph idx="1"/>
          </p:nvPr>
        </p:nvSpPr>
        <p:spPr/>
        <p:txBody>
          <a:bodyPr>
            <a:normAutofit lnSpcReduction="10000"/>
          </a:bodyPr>
          <a:lstStyle/>
          <a:p>
            <a:pPr>
              <a:defRPr/>
            </a:pPr>
            <a:r>
              <a:rPr lang="en-US" dirty="0" smtClean="0"/>
              <a:t>Requirement Pattern</a:t>
            </a:r>
          </a:p>
          <a:p>
            <a:pPr lvl="1">
              <a:defRPr/>
            </a:pPr>
            <a:r>
              <a:rPr lang="en-US" dirty="0" smtClean="0"/>
              <a:t>Customer Side</a:t>
            </a:r>
          </a:p>
          <a:p>
            <a:pPr lvl="2">
              <a:defRPr/>
            </a:pPr>
            <a:r>
              <a:rPr lang="en-US" dirty="0" smtClean="0"/>
              <a:t>Define the textual requirement with a Requirement</a:t>
            </a:r>
          </a:p>
          <a:p>
            <a:pPr lvl="2">
              <a:defRPr/>
            </a:pPr>
            <a:r>
              <a:rPr lang="en-US" dirty="0" smtClean="0"/>
              <a:t>Optionally define a design black box specification with a Block with relevant value properties</a:t>
            </a:r>
          </a:p>
          <a:p>
            <a:pPr lvl="2">
              <a:defRPr/>
            </a:pPr>
            <a:r>
              <a:rPr lang="en-US" dirty="0" smtClean="0"/>
              <a:t>Optionally refine the Requirement with a Constraint Block on the black box design Block</a:t>
            </a:r>
          </a:p>
          <a:p>
            <a:pPr lvl="1">
              <a:defRPr/>
            </a:pPr>
            <a:r>
              <a:rPr lang="en-US" dirty="0" smtClean="0"/>
              <a:t>Supplier Side</a:t>
            </a:r>
          </a:p>
          <a:p>
            <a:pPr lvl="2">
              <a:defRPr/>
            </a:pPr>
            <a:r>
              <a:rPr lang="en-US" dirty="0" smtClean="0"/>
              <a:t>Define a design black box specification with a Block (that refines the customer’s black box Block if any and provides tighter property values)</a:t>
            </a:r>
          </a:p>
          <a:p>
            <a:pPr lvl="2">
              <a:defRPr/>
            </a:pPr>
            <a:r>
              <a:rPr lang="en-US" dirty="0" smtClean="0"/>
              <a:t>Refine the textual Requirement by a Constraint Block (if not already defined by the customer)</a:t>
            </a:r>
          </a:p>
        </p:txBody>
      </p:sp>
    </p:spTree>
    <p:extLst>
      <p:ext uri="{BB962C8B-B14F-4D97-AF65-F5344CB8AC3E}">
        <p14:creationId xmlns:p14="http://schemas.microsoft.com/office/powerpoint/2010/main" val="34807032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CA" altLang="en-US" smtClean="0"/>
              <a:t>Step 1: Formalize Requirements </a:t>
            </a:r>
            <a:endParaRPr lang="en-US" altLang="en-US" smtClean="0"/>
          </a:p>
        </p:txBody>
      </p:sp>
      <p:pic>
        <p:nvPicPr>
          <p:cNvPr id="2" name="Picture 1"/>
          <p:cNvPicPr>
            <a:picLocks noChangeAspect="1"/>
          </p:cNvPicPr>
          <p:nvPr/>
        </p:nvPicPr>
        <p:blipFill>
          <a:blip r:embed="rId2"/>
          <a:stretch>
            <a:fillRect/>
          </a:stretch>
        </p:blipFill>
        <p:spPr>
          <a:xfrm>
            <a:off x="336142" y="1219200"/>
            <a:ext cx="8337078" cy="5433863"/>
          </a:xfrm>
          <a:prstGeom prst="rect">
            <a:avLst/>
          </a:prstGeom>
        </p:spPr>
      </p:pic>
    </p:spTree>
    <p:extLst>
      <p:ext uri="{BB962C8B-B14F-4D97-AF65-F5344CB8AC3E}">
        <p14:creationId xmlns:p14="http://schemas.microsoft.com/office/powerpoint/2010/main" val="36512889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28800" y="103442"/>
            <a:ext cx="6324600" cy="6481798"/>
          </a:xfrm>
          <a:prstGeom prst="rect">
            <a:avLst/>
          </a:prstGeom>
        </p:spPr>
      </p:pic>
    </p:spTree>
    <p:extLst>
      <p:ext uri="{BB962C8B-B14F-4D97-AF65-F5344CB8AC3E}">
        <p14:creationId xmlns:p14="http://schemas.microsoft.com/office/powerpoint/2010/main" val="1885736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CA" altLang="en-US" smtClean="0"/>
              <a:t>Step 2: Specify Design</a:t>
            </a:r>
            <a:endParaRPr lang="en-US" altLang="en-US" smtClean="0"/>
          </a:p>
        </p:txBody>
      </p:sp>
      <p:sp>
        <p:nvSpPr>
          <p:cNvPr id="28675" name="Content Placeholder 2"/>
          <p:cNvSpPr>
            <a:spLocks noGrp="1"/>
          </p:cNvSpPr>
          <p:nvPr>
            <p:ph idx="1"/>
          </p:nvPr>
        </p:nvSpPr>
        <p:spPr/>
        <p:txBody>
          <a:bodyPr/>
          <a:lstStyle/>
          <a:p>
            <a:r>
              <a:rPr lang="en-US" altLang="en-US" dirty="0" smtClean="0"/>
              <a:t>Follow OOSEM to define two white box designs which specialize the black box design </a:t>
            </a:r>
          </a:p>
          <a:p>
            <a:pPr lvl="1"/>
            <a:r>
              <a:rPr lang="en-US" altLang="en-US" dirty="0" smtClean="0"/>
              <a:t>Conceptual Specification</a:t>
            </a:r>
          </a:p>
          <a:p>
            <a:pPr lvl="1"/>
            <a:r>
              <a:rPr lang="en-US" altLang="en-US" dirty="0" smtClean="0"/>
              <a:t>Realization Specification</a:t>
            </a:r>
          </a:p>
          <a:p>
            <a:r>
              <a:rPr lang="en-US" altLang="en-US" dirty="0" smtClean="0"/>
              <a:t>Decompose the white box designs into Blocks representing the subsystems</a:t>
            </a:r>
          </a:p>
        </p:txBody>
      </p:sp>
    </p:spTree>
    <p:extLst>
      <p:ext uri="{BB962C8B-B14F-4D97-AF65-F5344CB8AC3E}">
        <p14:creationId xmlns:p14="http://schemas.microsoft.com/office/powerpoint/2010/main" val="26399895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smtClean="0"/>
              <a:t>Black Box Design Model</a:t>
            </a:r>
          </a:p>
        </p:txBody>
      </p:sp>
      <p:pic>
        <p:nvPicPr>
          <p:cNvPr id="29699"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3475" y="1062038"/>
            <a:ext cx="4703763" cy="57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5338763" y="1158875"/>
            <a:ext cx="1881187" cy="54768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9701" name="TextBox 4"/>
          <p:cNvSpPr txBox="1">
            <a:spLocks noChangeArrowheads="1"/>
          </p:cNvSpPr>
          <p:nvPr/>
        </p:nvSpPr>
        <p:spPr bwMode="auto">
          <a:xfrm>
            <a:off x="265113" y="1628775"/>
            <a:ext cx="18335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Project level components communicate with APS black box block</a:t>
            </a:r>
          </a:p>
        </p:txBody>
      </p:sp>
      <p:sp>
        <p:nvSpPr>
          <p:cNvPr id="2" name="TextBox 1"/>
          <p:cNvSpPr txBox="1"/>
          <p:nvPr/>
        </p:nvSpPr>
        <p:spPr>
          <a:xfrm>
            <a:off x="5539249" y="3105150"/>
            <a:ext cx="1480213" cy="369332"/>
          </a:xfrm>
          <a:prstGeom prst="rect">
            <a:avLst/>
          </a:prstGeom>
          <a:noFill/>
        </p:spPr>
        <p:txBody>
          <a:bodyPr wrap="none" rtlCol="0">
            <a:spAutoFit/>
          </a:bodyPr>
          <a:lstStyle/>
          <a:p>
            <a:r>
              <a:rPr lang="en-US" dirty="0" smtClean="0"/>
              <a:t>APS Black Box</a:t>
            </a:r>
            <a:endParaRPr lang="en-US" dirty="0"/>
          </a:p>
        </p:txBody>
      </p:sp>
      <p:sp>
        <p:nvSpPr>
          <p:cNvPr id="7" name="TextBox 6"/>
          <p:cNvSpPr txBox="1"/>
          <p:nvPr/>
        </p:nvSpPr>
        <p:spPr>
          <a:xfrm>
            <a:off x="2590800" y="2590800"/>
            <a:ext cx="521361" cy="369332"/>
          </a:xfrm>
          <a:prstGeom prst="rect">
            <a:avLst/>
          </a:prstGeom>
          <a:noFill/>
        </p:spPr>
        <p:txBody>
          <a:bodyPr wrap="none" rtlCol="0">
            <a:spAutoFit/>
          </a:bodyPr>
          <a:lstStyle/>
          <a:p>
            <a:r>
              <a:rPr lang="en-US" dirty="0" smtClean="0"/>
              <a:t>TCS</a:t>
            </a:r>
            <a:endParaRPr lang="en-US" dirty="0"/>
          </a:p>
        </p:txBody>
      </p:sp>
      <p:sp>
        <p:nvSpPr>
          <p:cNvPr id="8" name="TextBox 7"/>
          <p:cNvSpPr txBox="1"/>
          <p:nvPr/>
        </p:nvSpPr>
        <p:spPr>
          <a:xfrm>
            <a:off x="2613398" y="3712646"/>
            <a:ext cx="728084" cy="369332"/>
          </a:xfrm>
          <a:prstGeom prst="rect">
            <a:avLst/>
          </a:prstGeom>
          <a:noFill/>
        </p:spPr>
        <p:txBody>
          <a:bodyPr wrap="none" rtlCol="0">
            <a:spAutoFit/>
          </a:bodyPr>
          <a:lstStyle/>
          <a:p>
            <a:r>
              <a:rPr lang="en-US" dirty="0" smtClean="0"/>
              <a:t>M1CS</a:t>
            </a:r>
            <a:endParaRPr lang="en-US" dirty="0"/>
          </a:p>
        </p:txBody>
      </p:sp>
      <p:sp>
        <p:nvSpPr>
          <p:cNvPr id="9" name="TextBox 8"/>
          <p:cNvSpPr txBox="1"/>
          <p:nvPr/>
        </p:nvSpPr>
        <p:spPr>
          <a:xfrm>
            <a:off x="2650223" y="5943600"/>
            <a:ext cx="603948" cy="369332"/>
          </a:xfrm>
          <a:prstGeom prst="rect">
            <a:avLst/>
          </a:prstGeom>
          <a:noFill/>
        </p:spPr>
        <p:txBody>
          <a:bodyPr wrap="none" rtlCol="0">
            <a:spAutoFit/>
          </a:bodyPr>
          <a:lstStyle/>
          <a:p>
            <a:r>
              <a:rPr lang="en-US" dirty="0" smtClean="0"/>
              <a:t>ESW</a:t>
            </a:r>
            <a:endParaRPr lang="en-US" dirty="0"/>
          </a:p>
        </p:txBody>
      </p:sp>
      <p:sp>
        <p:nvSpPr>
          <p:cNvPr id="10" name="TextBox 9"/>
          <p:cNvSpPr txBox="1"/>
          <p:nvPr/>
        </p:nvSpPr>
        <p:spPr>
          <a:xfrm>
            <a:off x="2745249" y="4828123"/>
            <a:ext cx="413896" cy="369332"/>
          </a:xfrm>
          <a:prstGeom prst="rect">
            <a:avLst/>
          </a:prstGeom>
          <a:noFill/>
        </p:spPr>
        <p:txBody>
          <a:bodyPr wrap="none" rtlCol="0">
            <a:spAutoFit/>
          </a:bodyPr>
          <a:lstStyle/>
          <a:p>
            <a:r>
              <a:rPr lang="en-US" dirty="0" smtClean="0"/>
              <a:t>CS</a:t>
            </a:r>
            <a:endParaRPr lang="en-US" dirty="0"/>
          </a:p>
        </p:txBody>
      </p:sp>
      <p:sp>
        <p:nvSpPr>
          <p:cNvPr id="11" name="TextBox 10"/>
          <p:cNvSpPr txBox="1"/>
          <p:nvPr/>
        </p:nvSpPr>
        <p:spPr>
          <a:xfrm>
            <a:off x="2768741" y="1444109"/>
            <a:ext cx="1034770" cy="369332"/>
          </a:xfrm>
          <a:prstGeom prst="rect">
            <a:avLst/>
          </a:prstGeom>
          <a:noFill/>
        </p:spPr>
        <p:txBody>
          <a:bodyPr wrap="none" rtlCol="0">
            <a:spAutoFit/>
          </a:bodyPr>
          <a:lstStyle/>
          <a:p>
            <a:r>
              <a:rPr lang="en-US" dirty="0" smtClean="0"/>
              <a:t>Operator</a:t>
            </a:r>
            <a:endParaRPr lang="en-US" dirty="0"/>
          </a:p>
        </p:txBody>
      </p:sp>
    </p:spTree>
    <p:extLst>
      <p:ext uri="{BB962C8B-B14F-4D97-AF65-F5344CB8AC3E}">
        <p14:creationId xmlns:p14="http://schemas.microsoft.com/office/powerpoint/2010/main" val="41088944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dirty="0" smtClean="0"/>
              <a:t>Step 2: </a:t>
            </a:r>
            <a:r>
              <a:rPr lang="en-US" altLang="en-US" dirty="0" smtClean="0"/>
              <a:t>Conceptual Design Model</a:t>
            </a:r>
          </a:p>
        </p:txBody>
      </p:sp>
      <p:pic>
        <p:nvPicPr>
          <p:cNvPr id="3072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11300"/>
            <a:ext cx="7011988"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963988" y="2176463"/>
            <a:ext cx="1462087" cy="90646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Oval 4"/>
          <p:cNvSpPr/>
          <p:nvPr/>
        </p:nvSpPr>
        <p:spPr>
          <a:xfrm>
            <a:off x="5661025" y="2046288"/>
            <a:ext cx="896938"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6" name="Curved Connector 5"/>
          <p:cNvCxnSpPr/>
          <p:nvPr/>
        </p:nvCxnSpPr>
        <p:spPr>
          <a:xfrm>
            <a:off x="5151438" y="2243138"/>
            <a:ext cx="547687" cy="120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57200" y="2686050"/>
            <a:ext cx="896938"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8" name="Curved Connector 7"/>
          <p:cNvCxnSpPr>
            <a:stCxn id="4" idx="2"/>
          </p:cNvCxnSpPr>
          <p:nvPr/>
        </p:nvCxnSpPr>
        <p:spPr>
          <a:xfrm rot="10800000" flipV="1">
            <a:off x="1354138" y="2630488"/>
            <a:ext cx="2609850" cy="374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729" name="TextBox 10"/>
          <p:cNvSpPr txBox="1">
            <a:spLocks noChangeArrowheads="1"/>
          </p:cNvSpPr>
          <p:nvPr/>
        </p:nvSpPr>
        <p:spPr bwMode="auto">
          <a:xfrm>
            <a:off x="457200" y="6294438"/>
            <a:ext cx="7610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Communication between state machine specified components over ports</a:t>
            </a:r>
          </a:p>
        </p:txBody>
      </p:sp>
      <p:sp>
        <p:nvSpPr>
          <p:cNvPr id="10" name="TextBox 9"/>
          <p:cNvSpPr txBox="1"/>
          <p:nvPr/>
        </p:nvSpPr>
        <p:spPr>
          <a:xfrm>
            <a:off x="4333699" y="2445028"/>
            <a:ext cx="651845" cy="369332"/>
          </a:xfrm>
          <a:prstGeom prst="rect">
            <a:avLst/>
          </a:prstGeom>
          <a:noFill/>
        </p:spPr>
        <p:txBody>
          <a:bodyPr wrap="none" rtlCol="0">
            <a:spAutoFit/>
          </a:bodyPr>
          <a:lstStyle/>
          <a:p>
            <a:r>
              <a:rPr lang="en-US" dirty="0" smtClean="0"/>
              <a:t>PEAS</a:t>
            </a:r>
            <a:endParaRPr lang="en-US" dirty="0"/>
          </a:p>
        </p:txBody>
      </p:sp>
      <p:sp>
        <p:nvSpPr>
          <p:cNvPr id="11" name="TextBox 10"/>
          <p:cNvSpPr txBox="1"/>
          <p:nvPr/>
        </p:nvSpPr>
        <p:spPr>
          <a:xfrm>
            <a:off x="5880870" y="2176463"/>
            <a:ext cx="434734" cy="369332"/>
          </a:xfrm>
          <a:prstGeom prst="rect">
            <a:avLst/>
          </a:prstGeom>
          <a:noFill/>
        </p:spPr>
        <p:txBody>
          <a:bodyPr wrap="none" rtlCol="0">
            <a:spAutoFit/>
          </a:bodyPr>
          <a:lstStyle/>
          <a:p>
            <a:r>
              <a:rPr lang="en-US" dirty="0" smtClean="0"/>
              <a:t>SH</a:t>
            </a:r>
            <a:endParaRPr lang="en-US" dirty="0"/>
          </a:p>
        </p:txBody>
      </p:sp>
      <p:sp>
        <p:nvSpPr>
          <p:cNvPr id="12" name="TextBox 11"/>
          <p:cNvSpPr txBox="1"/>
          <p:nvPr/>
        </p:nvSpPr>
        <p:spPr>
          <a:xfrm>
            <a:off x="533400" y="2814360"/>
            <a:ext cx="728084" cy="369332"/>
          </a:xfrm>
          <a:prstGeom prst="rect">
            <a:avLst/>
          </a:prstGeom>
          <a:noFill/>
        </p:spPr>
        <p:txBody>
          <a:bodyPr wrap="none" rtlCol="0">
            <a:spAutoFit/>
          </a:bodyPr>
          <a:lstStyle/>
          <a:p>
            <a:r>
              <a:rPr lang="en-US" dirty="0" smtClean="0"/>
              <a:t>M1CS</a:t>
            </a:r>
            <a:endParaRPr lang="en-US" dirty="0"/>
          </a:p>
        </p:txBody>
      </p:sp>
    </p:spTree>
    <p:extLst>
      <p:ext uri="{BB962C8B-B14F-4D97-AF65-F5344CB8AC3E}">
        <p14:creationId xmlns:p14="http://schemas.microsoft.com/office/powerpoint/2010/main" val="11238023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0" y="1116013"/>
            <a:ext cx="9074150" cy="5529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Title 1"/>
          <p:cNvSpPr>
            <a:spLocks noGrp="1"/>
          </p:cNvSpPr>
          <p:nvPr>
            <p:ph type="title"/>
          </p:nvPr>
        </p:nvSpPr>
        <p:spPr/>
        <p:txBody>
          <a:bodyPr/>
          <a:lstStyle/>
          <a:p>
            <a:r>
              <a:rPr lang="en-CA" altLang="en-US" dirty="0" smtClean="0"/>
              <a:t>Step 2: Realization Design Model</a:t>
            </a:r>
            <a:endParaRPr lang="en-US" altLang="en-US" dirty="0" smtClean="0"/>
          </a:p>
        </p:txBody>
      </p:sp>
      <p:sp>
        <p:nvSpPr>
          <p:cNvPr id="31748" name="TextBox 5"/>
          <p:cNvSpPr txBox="1">
            <a:spLocks noChangeArrowheads="1"/>
          </p:cNvSpPr>
          <p:nvPr/>
        </p:nvSpPr>
        <p:spPr bwMode="auto">
          <a:xfrm>
            <a:off x="319088" y="5815013"/>
            <a:ext cx="32908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System Decomposition Hierarchy</a:t>
            </a:r>
          </a:p>
        </p:txBody>
      </p:sp>
    </p:spTree>
    <p:extLst>
      <p:ext uri="{BB962C8B-B14F-4D97-AF65-F5344CB8AC3E}">
        <p14:creationId xmlns:p14="http://schemas.microsoft.com/office/powerpoint/2010/main" val="21386919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2025" y="1127125"/>
            <a:ext cx="7167563" cy="573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1" name="Title 1"/>
          <p:cNvSpPr>
            <a:spLocks noGrp="1"/>
          </p:cNvSpPr>
          <p:nvPr>
            <p:ph type="title"/>
          </p:nvPr>
        </p:nvSpPr>
        <p:spPr/>
        <p:txBody>
          <a:bodyPr/>
          <a:lstStyle/>
          <a:p>
            <a:r>
              <a:rPr lang="en-CA" altLang="en-US" dirty="0" smtClean="0"/>
              <a:t>Step 2: Realization Design Model</a:t>
            </a:r>
            <a:endParaRPr lang="en-US" altLang="en-US" dirty="0" smtClean="0"/>
          </a:p>
        </p:txBody>
      </p:sp>
      <p:sp>
        <p:nvSpPr>
          <p:cNvPr id="32772" name="TextBox 5"/>
          <p:cNvSpPr txBox="1">
            <a:spLocks noChangeArrowheads="1"/>
          </p:cNvSpPr>
          <p:nvPr/>
        </p:nvSpPr>
        <p:spPr bwMode="auto">
          <a:xfrm>
            <a:off x="1254125" y="6213475"/>
            <a:ext cx="32924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System Decomposition Hierarchy</a:t>
            </a:r>
          </a:p>
        </p:txBody>
      </p:sp>
    </p:spTree>
    <p:extLst>
      <p:ext uri="{BB962C8B-B14F-4D97-AF65-F5344CB8AC3E}">
        <p14:creationId xmlns:p14="http://schemas.microsoft.com/office/powerpoint/2010/main" val="3920839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cstate="print"/>
          <a:stretch>
            <a:fillRect/>
          </a:stretch>
        </p:blipFill>
        <p:spPr>
          <a:xfrm>
            <a:off x="3758022" y="3179935"/>
            <a:ext cx="1753804" cy="1555216"/>
          </a:xfrm>
          <a:prstGeom prst="rect">
            <a:avLst/>
          </a:prstGeom>
        </p:spPr>
      </p:pic>
      <p:grpSp>
        <p:nvGrpSpPr>
          <p:cNvPr id="3" name="Group 20"/>
          <p:cNvGrpSpPr/>
          <p:nvPr/>
        </p:nvGrpSpPr>
        <p:grpSpPr>
          <a:xfrm>
            <a:off x="1797875" y="1971675"/>
            <a:ext cx="5164637" cy="4231708"/>
            <a:chOff x="1009773" y="1971675"/>
            <a:chExt cx="5164637" cy="4231708"/>
          </a:xfrm>
        </p:grpSpPr>
        <p:grpSp>
          <p:nvGrpSpPr>
            <p:cNvPr id="4" name="Group 19"/>
            <p:cNvGrpSpPr/>
            <p:nvPr/>
          </p:nvGrpSpPr>
          <p:grpSpPr>
            <a:xfrm>
              <a:off x="1009773" y="1971675"/>
              <a:ext cx="5164637" cy="4231708"/>
              <a:chOff x="1009773" y="1971675"/>
              <a:chExt cx="5164637" cy="4231708"/>
            </a:xfrm>
          </p:grpSpPr>
          <p:sp>
            <p:nvSpPr>
              <p:cNvPr id="35" name="Documents"/>
              <p:cNvSpPr>
                <a:spLocks noEditPoints="1" noChangeArrowheads="1"/>
              </p:cNvSpPr>
              <p:nvPr/>
            </p:nvSpPr>
            <p:spPr bwMode="auto">
              <a:xfrm>
                <a:off x="1371600" y="2235076"/>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Documents"/>
              <p:cNvSpPr>
                <a:spLocks noEditPoints="1" noChangeArrowheads="1"/>
              </p:cNvSpPr>
              <p:nvPr/>
            </p:nvSpPr>
            <p:spPr bwMode="auto">
              <a:xfrm>
                <a:off x="2743200" y="1971675"/>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6" name="Documents"/>
              <p:cNvSpPr>
                <a:spLocks noEditPoints="1" noChangeArrowheads="1"/>
              </p:cNvSpPr>
              <p:nvPr/>
            </p:nvSpPr>
            <p:spPr bwMode="auto">
              <a:xfrm>
                <a:off x="1009773" y="3834464"/>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7" name="Documents"/>
              <p:cNvSpPr>
                <a:spLocks noEditPoints="1" noChangeArrowheads="1"/>
              </p:cNvSpPr>
              <p:nvPr/>
            </p:nvSpPr>
            <p:spPr bwMode="auto">
              <a:xfrm>
                <a:off x="2337214" y="5082730"/>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8" name="Documents"/>
              <p:cNvSpPr>
                <a:spLocks noEditPoints="1" noChangeArrowheads="1"/>
              </p:cNvSpPr>
              <p:nvPr/>
            </p:nvSpPr>
            <p:spPr bwMode="auto">
              <a:xfrm>
                <a:off x="5181600" y="2539253"/>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9" name="Documents"/>
              <p:cNvSpPr>
                <a:spLocks noEditPoints="1" noChangeArrowheads="1"/>
              </p:cNvSpPr>
              <p:nvPr/>
            </p:nvSpPr>
            <p:spPr bwMode="auto">
              <a:xfrm>
                <a:off x="5495030" y="4056772"/>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0" name="Documents"/>
              <p:cNvSpPr>
                <a:spLocks noEditPoints="1" noChangeArrowheads="1"/>
              </p:cNvSpPr>
              <p:nvPr/>
            </p:nvSpPr>
            <p:spPr bwMode="auto">
              <a:xfrm>
                <a:off x="3914539" y="5249009"/>
                <a:ext cx="679380" cy="954374"/>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FFFFCC"/>
              </a:solidFill>
              <a:ln w="9525">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pic>
          <p:nvPicPr>
            <p:cNvPr id="173075" name="Picture 19"/>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3506" y="2687442"/>
              <a:ext cx="662418" cy="3933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3074" name="Picture 18"/>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45346" y="3043156"/>
              <a:ext cx="726682" cy="471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 name="Picture 14" descr="car_structural"/>
            <p:cNvPicPr>
              <a:picLocks noChangeAspect="1" noChangeArrowheads="1"/>
            </p:cNvPicPr>
            <p:nvPr/>
          </p:nvPicPr>
          <p:blipFill>
            <a:blip r:embed="rId6" cstate="print">
              <a:clrChange>
                <a:clrFrom>
                  <a:srgbClr val="000000"/>
                </a:clrFrom>
                <a:clrTo>
                  <a:srgbClr val="000000">
                    <a:alpha val="0"/>
                  </a:srgbClr>
                </a:clrTo>
              </a:clrChange>
            </a:blip>
            <a:srcRect l="3421" t="6741" b="15939"/>
            <a:stretch>
              <a:fillRect/>
            </a:stretch>
          </p:blipFill>
          <p:spPr bwMode="auto">
            <a:xfrm>
              <a:off x="3904180" y="5449747"/>
              <a:ext cx="645786" cy="384631"/>
            </a:xfrm>
            <a:prstGeom prst="rect">
              <a:avLst/>
            </a:prstGeom>
            <a:noFill/>
            <a:ln w="9525">
              <a:noFill/>
              <a:miter lim="800000"/>
              <a:headEnd/>
              <a:tailEnd/>
            </a:ln>
          </p:spPr>
        </p:pic>
      </p:grpSp>
      <p:sp>
        <p:nvSpPr>
          <p:cNvPr id="2" name="Title 1"/>
          <p:cNvSpPr>
            <a:spLocks noGrp="1"/>
          </p:cNvSpPr>
          <p:nvPr>
            <p:ph type="title"/>
          </p:nvPr>
        </p:nvSpPr>
        <p:spPr>
          <a:xfrm>
            <a:off x="1" y="139848"/>
            <a:ext cx="9144000" cy="1155551"/>
          </a:xfrm>
        </p:spPr>
        <p:txBody>
          <a:bodyPr>
            <a:normAutofit fontScale="90000"/>
          </a:bodyPr>
          <a:lstStyle/>
          <a:p>
            <a:r>
              <a:rPr lang="en-US" sz="3600" dirty="0" smtClean="0"/>
              <a:t>Systems Engineering</a:t>
            </a:r>
            <a:r>
              <a:rPr lang="en-US" sz="800" dirty="0" smtClean="0"/>
              <a:t/>
            </a:r>
            <a:br>
              <a:rPr lang="en-US" sz="800" dirty="0" smtClean="0"/>
            </a:br>
            <a:r>
              <a:rPr lang="en-US" sz="2700" dirty="0" smtClean="0"/>
              <a:t>Inadequacies of A </a:t>
            </a:r>
            <a:br>
              <a:rPr lang="en-US" sz="2700" dirty="0" smtClean="0"/>
            </a:br>
            <a:r>
              <a:rPr lang="en-US" sz="2700" dirty="0" smtClean="0"/>
              <a:t>Traditional Document-Based Approach</a:t>
            </a:r>
            <a:endParaRPr lang="en-US" sz="2700" dirty="0"/>
          </a:p>
        </p:txBody>
      </p:sp>
      <p:grpSp>
        <p:nvGrpSpPr>
          <p:cNvPr id="5" name="Group 13"/>
          <p:cNvGrpSpPr/>
          <p:nvPr/>
        </p:nvGrpSpPr>
        <p:grpSpPr>
          <a:xfrm>
            <a:off x="3943661" y="1304943"/>
            <a:ext cx="1703274" cy="1339372"/>
            <a:chOff x="3786664" y="1304943"/>
            <a:chExt cx="1703274" cy="1339372"/>
          </a:xfrm>
        </p:grpSpPr>
        <p:grpSp>
          <p:nvGrpSpPr>
            <p:cNvPr id="6" name="Group 2"/>
            <p:cNvGrpSpPr/>
            <p:nvPr/>
          </p:nvGrpSpPr>
          <p:grpSpPr>
            <a:xfrm>
              <a:off x="3786664" y="1304943"/>
              <a:ext cx="1703274" cy="1080124"/>
              <a:chOff x="3173413" y="285750"/>
              <a:chExt cx="3532073" cy="2239849"/>
            </a:xfrm>
          </p:grpSpPr>
          <p:pic>
            <p:nvPicPr>
              <p:cNvPr id="173064" name="Picture 8" descr="C:\Users\cparedis\AppData\Local\Microsoft\Windows\Temporary Internet Files\Content.IE5\ZINYAIFY\MC90043261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3413" y="285750"/>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73069" name="Picture 13" descr="C:\Users\cparedis\AppData\Local\Microsoft\Windows\Temporary Internet Files\Content.IE5\R2K5GANO\MC900432612[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686" y="385763"/>
                <a:ext cx="1828800" cy="18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73068" name="Picture 12" descr="C:\Users\cparedis\AppData\Local\Microsoft\Windows\Temporary Internet Files\Content.IE5\5JU7PJ3E\MC900432609[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59353" y="697027"/>
                <a:ext cx="1828572" cy="182857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8" name="TextBox 7"/>
            <p:cNvSpPr txBox="1"/>
            <p:nvPr/>
          </p:nvSpPr>
          <p:spPr>
            <a:xfrm>
              <a:off x="4070732" y="2274983"/>
              <a:ext cx="1095172" cy="369332"/>
            </a:xfrm>
            <a:prstGeom prst="rect">
              <a:avLst/>
            </a:prstGeom>
            <a:noFill/>
          </p:spPr>
          <p:txBody>
            <a:bodyPr wrap="none" rtlCol="0">
              <a:spAutoFit/>
            </a:bodyPr>
            <a:lstStyle/>
            <a:p>
              <a:r>
                <a:rPr lang="en-US" sz="1800" baseline="0" dirty="0" smtClean="0"/>
                <a:t>Software</a:t>
              </a:r>
            </a:p>
          </p:txBody>
        </p:sp>
      </p:grpSp>
      <p:grpSp>
        <p:nvGrpSpPr>
          <p:cNvPr id="9" name="Group 14"/>
          <p:cNvGrpSpPr/>
          <p:nvPr/>
        </p:nvGrpSpPr>
        <p:grpSpPr>
          <a:xfrm>
            <a:off x="2190619" y="5300669"/>
            <a:ext cx="1646605" cy="1317063"/>
            <a:chOff x="816250" y="1745895"/>
            <a:chExt cx="1646605" cy="1317063"/>
          </a:xfrm>
        </p:grpSpPr>
        <p:pic>
          <p:nvPicPr>
            <p:cNvPr id="173063" name="Picture 7" descr="C:\Users\cparedis\AppData\Local\Microsoft\Windows\Temporary Internet Files\Content.IE5\R2K5GANO\MC900433949[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987739" y="1745895"/>
              <a:ext cx="1010877" cy="101087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816250" y="2693626"/>
              <a:ext cx="1646605" cy="369332"/>
            </a:xfrm>
            <a:prstGeom prst="rect">
              <a:avLst/>
            </a:prstGeom>
            <a:noFill/>
          </p:spPr>
          <p:txBody>
            <a:bodyPr wrap="none" rtlCol="0">
              <a:spAutoFit/>
            </a:bodyPr>
            <a:lstStyle/>
            <a:p>
              <a:r>
                <a:rPr lang="en-US" sz="1800" baseline="0" dirty="0" smtClean="0"/>
                <a:t>Manufacturing</a:t>
              </a:r>
            </a:p>
          </p:txBody>
        </p:sp>
      </p:grpSp>
      <p:grpSp>
        <p:nvGrpSpPr>
          <p:cNvPr id="10" name="Group 15"/>
          <p:cNvGrpSpPr/>
          <p:nvPr/>
        </p:nvGrpSpPr>
        <p:grpSpPr>
          <a:xfrm>
            <a:off x="601412" y="3276600"/>
            <a:ext cx="1531188" cy="1642696"/>
            <a:chOff x="27032" y="3276600"/>
            <a:chExt cx="1531188" cy="1642696"/>
          </a:xfrm>
        </p:grpSpPr>
        <p:pic>
          <p:nvPicPr>
            <p:cNvPr id="173061" name="Picture 5" descr="C:\Users\cparedis\AppData\Local\Microsoft\Windows\Temporary Internet Files\Content.IE5\VC256DOW\MC900434888[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7784" y="3949617"/>
              <a:ext cx="969679" cy="969679"/>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27032" y="3276600"/>
              <a:ext cx="1531188" cy="646331"/>
            </a:xfrm>
            <a:prstGeom prst="rect">
              <a:avLst/>
            </a:prstGeom>
            <a:noFill/>
          </p:spPr>
          <p:txBody>
            <a:bodyPr wrap="none" rtlCol="0">
              <a:spAutoFit/>
            </a:bodyPr>
            <a:lstStyle/>
            <a:p>
              <a:pPr algn="ctr"/>
              <a:r>
                <a:rPr lang="en-US" sz="1800" dirty="0" smtClean="0"/>
                <a:t>Project</a:t>
              </a:r>
              <a:br>
                <a:rPr lang="en-US" sz="1800" dirty="0" smtClean="0"/>
              </a:br>
              <a:r>
                <a:rPr lang="en-US" sz="1800" dirty="0" smtClean="0"/>
                <a:t>Management</a:t>
              </a:r>
              <a:endParaRPr lang="en-US" sz="1800" baseline="0" dirty="0" smtClean="0"/>
            </a:p>
          </p:txBody>
        </p:sp>
      </p:grpSp>
      <p:grpSp>
        <p:nvGrpSpPr>
          <p:cNvPr id="11" name="Group 16"/>
          <p:cNvGrpSpPr/>
          <p:nvPr/>
        </p:nvGrpSpPr>
        <p:grpSpPr>
          <a:xfrm>
            <a:off x="1487471" y="1473029"/>
            <a:ext cx="1018227" cy="1498771"/>
            <a:chOff x="1373699" y="4703518"/>
            <a:chExt cx="1018227" cy="1498771"/>
          </a:xfrm>
        </p:grpSpPr>
        <p:grpSp>
          <p:nvGrpSpPr>
            <p:cNvPr id="12" name="Group 9"/>
            <p:cNvGrpSpPr/>
            <p:nvPr/>
          </p:nvGrpSpPr>
          <p:grpSpPr>
            <a:xfrm>
              <a:off x="1373699" y="5069537"/>
              <a:ext cx="1018227" cy="1132752"/>
              <a:chOff x="1797896" y="4894291"/>
              <a:chExt cx="1018227" cy="1132752"/>
            </a:xfrm>
          </p:grpSpPr>
          <p:pic>
            <p:nvPicPr>
              <p:cNvPr id="173059" name="Picture 3" descr="C:\Users\cparedis\AppData\Local\Microsoft\Windows\Temporary Internet Files\Content.IE5\R2K5GANO\MC900432625[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1967729" y="4894291"/>
                <a:ext cx="848394" cy="848394"/>
              </a:xfrm>
              <a:prstGeom prst="rect">
                <a:avLst/>
              </a:prstGeom>
              <a:noFill/>
              <a:extLst>
                <a:ext uri="{909E8E84-426E-40dd-AFC4-6F175D3DCCD1}">
                  <a14:hiddenFill xmlns:a14="http://schemas.microsoft.com/office/drawing/2010/main" xmlns="">
                    <a:solidFill>
                      <a:srgbClr val="FFFFFF"/>
                    </a:solidFill>
                  </a14:hiddenFill>
                </a:ext>
              </a:extLst>
            </p:spPr>
          </p:pic>
          <p:pic>
            <p:nvPicPr>
              <p:cNvPr id="173073" name="Picture 17" descr="C:\Users\cparedis\AppData\Local\Microsoft\Windows\Temporary Internet Files\Content.IE5\ZINYAIFY\MC900432623[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1797896" y="5178649"/>
                <a:ext cx="848394" cy="848394"/>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2" name="TextBox 31"/>
            <p:cNvSpPr txBox="1"/>
            <p:nvPr/>
          </p:nvSpPr>
          <p:spPr>
            <a:xfrm>
              <a:off x="1380112" y="4703518"/>
              <a:ext cx="1005404" cy="369332"/>
            </a:xfrm>
            <a:prstGeom prst="rect">
              <a:avLst/>
            </a:prstGeom>
            <a:noFill/>
          </p:spPr>
          <p:txBody>
            <a:bodyPr wrap="none" rtlCol="0">
              <a:spAutoFit/>
            </a:bodyPr>
            <a:lstStyle/>
            <a:p>
              <a:pPr algn="ctr"/>
              <a:r>
                <a:rPr lang="en-US" sz="1800" baseline="0" dirty="0" smtClean="0"/>
                <a:t>Finance</a:t>
              </a:r>
            </a:p>
          </p:txBody>
        </p:sp>
      </p:grpSp>
      <p:grpSp>
        <p:nvGrpSpPr>
          <p:cNvPr id="13" name="Group 12"/>
          <p:cNvGrpSpPr/>
          <p:nvPr/>
        </p:nvGrpSpPr>
        <p:grpSpPr>
          <a:xfrm>
            <a:off x="6409383" y="1676400"/>
            <a:ext cx="1394624" cy="1369144"/>
            <a:chOff x="6084456" y="1855758"/>
            <a:chExt cx="1394624" cy="1369144"/>
          </a:xfrm>
        </p:grpSpPr>
        <p:pic>
          <p:nvPicPr>
            <p:cNvPr id="173062" name="Picture 6" descr="C:\Users\cparedis\AppData\Local\Microsoft\Windows\Temporary Internet Files\Content.IE5\ZINYAIFY\MC900433941[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84456" y="1855758"/>
              <a:ext cx="1128416" cy="1128416"/>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Box 24"/>
            <p:cNvSpPr txBox="1"/>
            <p:nvPr/>
          </p:nvSpPr>
          <p:spPr>
            <a:xfrm>
              <a:off x="6435203" y="2855570"/>
              <a:ext cx="1043877" cy="369332"/>
            </a:xfrm>
            <a:prstGeom prst="rect">
              <a:avLst/>
            </a:prstGeom>
            <a:noFill/>
          </p:spPr>
          <p:txBody>
            <a:bodyPr wrap="none" rtlCol="0">
              <a:spAutoFit/>
            </a:bodyPr>
            <a:lstStyle/>
            <a:p>
              <a:pPr algn="ctr"/>
              <a:r>
                <a:rPr lang="en-US" sz="1800" baseline="0" dirty="0" smtClean="0"/>
                <a:t>Analysis</a:t>
              </a:r>
            </a:p>
          </p:txBody>
        </p:sp>
      </p:grpSp>
      <p:grpSp>
        <p:nvGrpSpPr>
          <p:cNvPr id="14" name="Group 11"/>
          <p:cNvGrpSpPr/>
          <p:nvPr/>
        </p:nvGrpSpPr>
        <p:grpSpPr>
          <a:xfrm>
            <a:off x="5222286" y="5233742"/>
            <a:ext cx="1128416" cy="1395658"/>
            <a:chOff x="6084456" y="4819994"/>
            <a:chExt cx="1128416" cy="1395658"/>
          </a:xfrm>
        </p:grpSpPr>
        <p:sp>
          <p:nvSpPr>
            <p:cNvPr id="26" name="TextBox 25"/>
            <p:cNvSpPr txBox="1"/>
            <p:nvPr/>
          </p:nvSpPr>
          <p:spPr>
            <a:xfrm>
              <a:off x="6312675" y="5846320"/>
              <a:ext cx="671979" cy="369332"/>
            </a:xfrm>
            <a:prstGeom prst="rect">
              <a:avLst/>
            </a:prstGeom>
            <a:noFill/>
          </p:spPr>
          <p:txBody>
            <a:bodyPr wrap="none" rtlCol="0">
              <a:spAutoFit/>
            </a:bodyPr>
            <a:lstStyle/>
            <a:p>
              <a:pPr algn="ctr"/>
              <a:r>
                <a:rPr lang="en-US" sz="1800" baseline="0" dirty="0" smtClean="0"/>
                <a:t>CAD</a:t>
              </a:r>
            </a:p>
          </p:txBody>
        </p:sp>
        <p:pic>
          <p:nvPicPr>
            <p:cNvPr id="28" name="Picture 6" descr="C:\Users\cparedis\AppData\Local\Microsoft\Windows\Temporary Internet Files\Content.IE5\ZINYAIFY\MC900433941[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84456" y="4819994"/>
              <a:ext cx="1128416" cy="112841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TextBox 18"/>
          <p:cNvSpPr txBox="1"/>
          <p:nvPr/>
        </p:nvSpPr>
        <p:spPr>
          <a:xfrm>
            <a:off x="7036502" y="5152072"/>
            <a:ext cx="1491370" cy="1477328"/>
          </a:xfrm>
          <a:prstGeom prst="rect">
            <a:avLst/>
          </a:prstGeom>
          <a:noFill/>
        </p:spPr>
        <p:txBody>
          <a:bodyPr wrap="none" rtlCol="0">
            <a:spAutoFit/>
          </a:bodyPr>
          <a:lstStyle/>
          <a:p>
            <a:pPr marL="176213" indent="-176213">
              <a:buFont typeface="Arial" pitchFamily="34" charset="0"/>
              <a:buChar char="•"/>
            </a:pPr>
            <a:r>
              <a:rPr lang="en-US" sz="1800" dirty="0" smtClean="0"/>
              <a:t>Power plant</a:t>
            </a:r>
          </a:p>
          <a:p>
            <a:pPr marL="176213" indent="-176213">
              <a:buFont typeface="Arial" pitchFamily="34" charset="0"/>
              <a:buChar char="•"/>
            </a:pPr>
            <a:r>
              <a:rPr lang="en-US" sz="1800" baseline="0" dirty="0" smtClean="0"/>
              <a:t>Structure</a:t>
            </a:r>
          </a:p>
          <a:p>
            <a:pPr marL="176213" indent="-176213">
              <a:buFont typeface="Arial" pitchFamily="34" charset="0"/>
              <a:buChar char="•"/>
            </a:pPr>
            <a:r>
              <a:rPr lang="en-US" dirty="0" smtClean="0"/>
              <a:t>Control</a:t>
            </a:r>
            <a:endParaRPr lang="en-US" sz="1800" dirty="0" smtClean="0"/>
          </a:p>
          <a:p>
            <a:pPr marL="176213" indent="-176213">
              <a:buFont typeface="Arial" pitchFamily="34" charset="0"/>
              <a:buChar char="•"/>
            </a:pPr>
            <a:r>
              <a:rPr lang="en-US" dirty="0" smtClean="0"/>
              <a:t>Mirrors</a:t>
            </a:r>
            <a:endParaRPr lang="en-US" sz="1800" dirty="0" smtClean="0"/>
          </a:p>
          <a:p>
            <a:pPr marL="176213" indent="-176213">
              <a:buFont typeface="Arial" pitchFamily="34" charset="0"/>
              <a:buChar char="•"/>
            </a:pPr>
            <a:r>
              <a:rPr lang="en-US" sz="1800" dirty="0" smtClean="0"/>
              <a:t>…</a:t>
            </a:r>
            <a:endParaRPr lang="en-US" sz="1800" dirty="0"/>
          </a:p>
        </p:txBody>
      </p:sp>
      <p:grpSp>
        <p:nvGrpSpPr>
          <p:cNvPr id="15" name="Group 10"/>
          <p:cNvGrpSpPr/>
          <p:nvPr/>
        </p:nvGrpSpPr>
        <p:grpSpPr>
          <a:xfrm>
            <a:off x="6571851" y="3446224"/>
            <a:ext cx="1541464" cy="1510178"/>
            <a:chOff x="6819189" y="3184285"/>
            <a:chExt cx="1541464" cy="1510178"/>
          </a:xfrm>
        </p:grpSpPr>
        <p:pic>
          <p:nvPicPr>
            <p:cNvPr id="173060" name="Picture 4" descr="C:\Users\cparedis\AppData\Local\Microsoft\Windows\Temporary Internet Files\Content.IE5\ZINYAIFY\MC900432621[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33869" y="3184285"/>
              <a:ext cx="826784" cy="826784"/>
            </a:xfrm>
            <a:prstGeom prst="rect">
              <a:avLst/>
            </a:prstGeom>
            <a:noFill/>
            <a:extLst>
              <a:ext uri="{909E8E84-426E-40dd-AFC4-6F175D3DCCD1}">
                <a14:hiddenFill xmlns:a14="http://schemas.microsoft.com/office/drawing/2010/main" xmlns="">
                  <a:solidFill>
                    <a:srgbClr val="FFFFFF"/>
                  </a:solidFill>
                </a14:hiddenFill>
              </a:ext>
            </a:extLst>
          </p:spPr>
        </p:pic>
        <p:pic>
          <p:nvPicPr>
            <p:cNvPr id="173066" name="Picture 10" descr="C:\Users\cparedis\AppData\Local\Microsoft\Windows\Temporary Internet Files\Content.IE5\ZINYAIFY\MC900433942[1].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19189" y="3353506"/>
              <a:ext cx="1128072" cy="1128072"/>
            </a:xfrm>
            <a:prstGeom prst="rect">
              <a:avLst/>
            </a:prstGeom>
            <a:noFill/>
            <a:extLst>
              <a:ext uri="{909E8E84-426E-40dd-AFC4-6F175D3DCCD1}">
                <a14:hiddenFill xmlns:a14="http://schemas.microsoft.com/office/drawing/2010/main" xmlns="">
                  <a:solidFill>
                    <a:srgbClr val="FFFFFF"/>
                  </a:solidFill>
                </a14:hiddenFill>
              </a:ext>
            </a:extLst>
          </p:spPr>
        </p:pic>
        <p:pic>
          <p:nvPicPr>
            <p:cNvPr id="173072" name="Picture 16" descr="C:\Users\cparedis\AppData\Local\Microsoft\Windows\Temporary Internet Files\Content.IE5\R2K5GANO\MC900433954[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53370" y="3795257"/>
              <a:ext cx="899206" cy="89920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6" name="Group 64"/>
          <p:cNvGrpSpPr/>
          <p:nvPr/>
        </p:nvGrpSpPr>
        <p:grpSpPr>
          <a:xfrm>
            <a:off x="2190619" y="2362200"/>
            <a:ext cx="4286381" cy="3528536"/>
            <a:chOff x="2038219" y="2362200"/>
            <a:chExt cx="4286381" cy="3528536"/>
          </a:xfrm>
        </p:grpSpPr>
        <p:grpSp>
          <p:nvGrpSpPr>
            <p:cNvPr id="17" name="Group 62"/>
            <p:cNvGrpSpPr/>
            <p:nvPr/>
          </p:nvGrpSpPr>
          <p:grpSpPr>
            <a:xfrm>
              <a:off x="2038219" y="2362200"/>
              <a:ext cx="4286381" cy="3528536"/>
              <a:chOff x="2038219" y="2362200"/>
              <a:chExt cx="4286381" cy="3528536"/>
            </a:xfrm>
            <a:effectLst>
              <a:outerShdw blurRad="50800" dist="38100" dir="2700000" algn="tl" rotWithShape="0">
                <a:prstClr val="black">
                  <a:alpha val="40000"/>
                </a:prstClr>
              </a:outerShdw>
            </a:effectLst>
          </p:grpSpPr>
          <p:cxnSp>
            <p:nvCxnSpPr>
              <p:cNvPr id="23" name="Straight Arrow Connector 22"/>
              <p:cNvCxnSpPr/>
              <p:nvPr/>
            </p:nvCxnSpPr>
            <p:spPr bwMode="auto">
              <a:xfrm flipV="1">
                <a:off x="2443067" y="2362200"/>
                <a:ext cx="1138333" cy="293322"/>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58" name="Straight Arrow Connector 57"/>
              <p:cNvCxnSpPr/>
              <p:nvPr/>
            </p:nvCxnSpPr>
            <p:spPr bwMode="auto">
              <a:xfrm flipH="1">
                <a:off x="2038219" y="3080802"/>
                <a:ext cx="315080" cy="976394"/>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60" name="Straight Arrow Connector 59"/>
              <p:cNvCxnSpPr/>
              <p:nvPr/>
            </p:nvCxnSpPr>
            <p:spPr bwMode="auto">
              <a:xfrm>
                <a:off x="2443067" y="3043156"/>
                <a:ext cx="935835" cy="2516761"/>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62" name="Straight Arrow Connector 61"/>
              <p:cNvCxnSpPr>
                <a:endCxn id="173075" idx="1"/>
              </p:cNvCxnSpPr>
              <p:nvPr/>
            </p:nvCxnSpPr>
            <p:spPr bwMode="auto">
              <a:xfrm>
                <a:off x="2595467" y="2804816"/>
                <a:ext cx="3416141" cy="79306"/>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66" name="Straight Arrow Connector 65"/>
              <p:cNvCxnSpPr/>
              <p:nvPr/>
            </p:nvCxnSpPr>
            <p:spPr bwMode="auto">
              <a:xfrm>
                <a:off x="2443067" y="2971800"/>
                <a:ext cx="3881533" cy="1534999"/>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69" name="Straight Arrow Connector 68"/>
              <p:cNvCxnSpPr/>
              <p:nvPr/>
            </p:nvCxnSpPr>
            <p:spPr bwMode="auto">
              <a:xfrm flipV="1">
                <a:off x="2038219" y="2590801"/>
                <a:ext cx="1543181" cy="1682207"/>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74" name="Straight Arrow Connector 73"/>
              <p:cNvCxnSpPr/>
              <p:nvPr/>
            </p:nvCxnSpPr>
            <p:spPr bwMode="auto">
              <a:xfrm>
                <a:off x="2052861" y="4472803"/>
                <a:ext cx="1021241" cy="827866"/>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76" name="Straight Arrow Connector 75"/>
              <p:cNvCxnSpPr/>
              <p:nvPr/>
            </p:nvCxnSpPr>
            <p:spPr bwMode="auto">
              <a:xfrm>
                <a:off x="3455347" y="5765002"/>
                <a:ext cx="1217817" cy="125734"/>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78" name="Straight Arrow Connector 77"/>
              <p:cNvCxnSpPr/>
              <p:nvPr/>
            </p:nvCxnSpPr>
            <p:spPr bwMode="auto">
              <a:xfrm flipV="1">
                <a:off x="3474299" y="4648200"/>
                <a:ext cx="2850301" cy="948208"/>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0" name="Straight Arrow Connector 79"/>
              <p:cNvCxnSpPr/>
              <p:nvPr/>
            </p:nvCxnSpPr>
            <p:spPr bwMode="auto">
              <a:xfrm flipH="1" flipV="1">
                <a:off x="6087061" y="3422338"/>
                <a:ext cx="169922" cy="889313"/>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2" name="Straight Arrow Connector 81"/>
              <p:cNvCxnSpPr>
                <a:stCxn id="30" idx="0"/>
              </p:cNvCxnSpPr>
              <p:nvPr/>
            </p:nvCxnSpPr>
            <p:spPr bwMode="auto">
              <a:xfrm flipV="1">
                <a:off x="5015175" y="3220933"/>
                <a:ext cx="1107309" cy="2228814"/>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4" name="Straight Arrow Connector 83"/>
              <p:cNvCxnSpPr/>
              <p:nvPr/>
            </p:nvCxnSpPr>
            <p:spPr bwMode="auto">
              <a:xfrm flipV="1">
                <a:off x="5053583" y="4828982"/>
                <a:ext cx="1190806" cy="620766"/>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7" name="Straight Arrow Connector 86"/>
              <p:cNvCxnSpPr/>
              <p:nvPr/>
            </p:nvCxnSpPr>
            <p:spPr bwMode="auto">
              <a:xfrm flipV="1">
                <a:off x="3474299" y="3152902"/>
                <a:ext cx="2429179" cy="2280773"/>
              </a:xfrm>
              <a:prstGeom prst="straightConnector1">
                <a:avLst/>
              </a:prstGeom>
              <a:solidFill>
                <a:schemeClr val="accent1"/>
              </a:solidFill>
              <a:ln w="12700" cap="flat" cmpd="sng" algn="ctr">
                <a:solidFill>
                  <a:schemeClr val="tx1"/>
                </a:solidFill>
                <a:prstDash val="dash"/>
                <a:round/>
                <a:headEnd type="arrow"/>
                <a:tailEnd type="arrow"/>
              </a:ln>
              <a:effectLst/>
            </p:spPr>
          </p:cxnSp>
          <p:cxnSp>
            <p:nvCxnSpPr>
              <p:cNvPr id="89" name="Straight Arrow Connector 88"/>
              <p:cNvCxnSpPr/>
              <p:nvPr/>
            </p:nvCxnSpPr>
            <p:spPr bwMode="auto">
              <a:xfrm flipV="1">
                <a:off x="2052861" y="3043156"/>
                <a:ext cx="3828187" cy="1292185"/>
              </a:xfrm>
              <a:prstGeom prst="straightConnector1">
                <a:avLst/>
              </a:prstGeom>
              <a:solidFill>
                <a:schemeClr val="accent1"/>
              </a:solidFill>
              <a:ln w="12700" cap="flat" cmpd="sng" algn="ctr">
                <a:solidFill>
                  <a:schemeClr val="tx1"/>
                </a:solidFill>
                <a:prstDash val="dash"/>
                <a:round/>
                <a:headEnd type="arrow"/>
                <a:tailEnd type="arrow"/>
              </a:ln>
              <a:effectLst/>
            </p:spPr>
          </p:cxnSp>
        </p:grpSp>
        <p:sp>
          <p:nvSpPr>
            <p:cNvPr id="64" name="TextBox 63"/>
            <p:cNvSpPr txBox="1"/>
            <p:nvPr/>
          </p:nvSpPr>
          <p:spPr>
            <a:xfrm>
              <a:off x="2619618" y="2885148"/>
              <a:ext cx="3704982" cy="2067852"/>
            </a:xfrm>
            <a:prstGeom prst="rect">
              <a:avLst/>
            </a:prstGeom>
            <a:gradFill flip="none" rotWithShape="1">
              <a:gsLst>
                <a:gs pos="43000">
                  <a:srgbClr val="FFFFFF">
                    <a:alpha val="67000"/>
                  </a:srgbClr>
                </a:gs>
                <a:gs pos="0">
                  <a:srgbClr val="FFFFFF"/>
                </a:gs>
                <a:gs pos="50000">
                  <a:srgbClr val="FFFFFF">
                    <a:alpha val="0"/>
                  </a:srgbClr>
                </a:gs>
              </a:gsLst>
              <a:path path="circle">
                <a:fillToRect l="50000" t="50000" r="50000" b="50000"/>
              </a:path>
              <a:tileRect/>
            </a:gradFill>
          </p:spPr>
          <p:txBody>
            <a:bodyPr wrap="none" rtlCol="0" anchor="ctr" anchorCtr="1">
              <a:noAutofit/>
            </a:bodyPr>
            <a:lstStyle/>
            <a:p>
              <a:pPr algn="ctr"/>
              <a:r>
                <a:rPr lang="en-US" sz="1800" baseline="0" dirty="0" smtClean="0">
                  <a:effectLst>
                    <a:outerShdw blurRad="50800" dist="38100" dir="2700000" algn="tl" rotWithShape="0">
                      <a:prstClr val="black">
                        <a:alpha val="40000"/>
                      </a:prstClr>
                    </a:outerShdw>
                  </a:effectLst>
                </a:rPr>
                <a:t>Implicit</a:t>
              </a:r>
              <a:br>
                <a:rPr lang="en-US" sz="1800" baseline="0" dirty="0" smtClean="0">
                  <a:effectLst>
                    <a:outerShdw blurRad="50800" dist="38100" dir="2700000" algn="tl" rotWithShape="0">
                      <a:prstClr val="black">
                        <a:alpha val="40000"/>
                      </a:prstClr>
                    </a:outerShdw>
                  </a:effectLst>
                </a:rPr>
              </a:br>
              <a:r>
                <a:rPr lang="en-US" sz="1800" baseline="0" dirty="0" smtClean="0">
                  <a:solidFill>
                    <a:srgbClr val="FF0000"/>
                  </a:solidFill>
                  <a:effectLst>
                    <a:outerShdw blurRad="50800" dist="38100" dir="2700000" algn="tl" rotWithShape="0">
                      <a:prstClr val="black">
                        <a:alpha val="40000"/>
                      </a:prstClr>
                    </a:outerShdw>
                  </a:effectLst>
                </a:rPr>
                <a:t>Dependencies</a:t>
              </a:r>
              <a:br>
                <a:rPr lang="en-US" sz="1800" baseline="0" dirty="0" smtClean="0">
                  <a:solidFill>
                    <a:srgbClr val="FF0000"/>
                  </a:solidFill>
                  <a:effectLst>
                    <a:outerShdw blurRad="50800" dist="38100" dir="2700000" algn="tl" rotWithShape="0">
                      <a:prstClr val="black">
                        <a:alpha val="40000"/>
                      </a:prstClr>
                    </a:outerShdw>
                  </a:effectLst>
                </a:rPr>
              </a:br>
              <a:r>
                <a:rPr lang="en-US" sz="1800" baseline="0" dirty="0" smtClean="0">
                  <a:effectLst>
                    <a:outerShdw blurRad="50800" dist="38100" dir="2700000" algn="tl" rotWithShape="0">
                      <a:prstClr val="black">
                        <a:alpha val="40000"/>
                      </a:prstClr>
                    </a:outerShdw>
                  </a:effectLst>
                </a:rPr>
                <a:t>between</a:t>
              </a:r>
              <a:r>
                <a:rPr lang="en-US" sz="1800" dirty="0">
                  <a:effectLst>
                    <a:outerShdw blurRad="50800" dist="38100" dir="2700000" algn="tl" rotWithShape="0">
                      <a:prstClr val="black">
                        <a:alpha val="40000"/>
                      </a:prstClr>
                    </a:outerShdw>
                  </a:effectLst>
                </a:rPr>
                <a:t/>
              </a:r>
              <a:br>
                <a:rPr lang="en-US" sz="1800" dirty="0">
                  <a:effectLst>
                    <a:outerShdw blurRad="50800" dist="38100" dir="2700000" algn="tl" rotWithShape="0">
                      <a:prstClr val="black">
                        <a:alpha val="40000"/>
                      </a:prstClr>
                    </a:outerShdw>
                  </a:effectLst>
                </a:rPr>
              </a:br>
              <a:r>
                <a:rPr lang="en-US" sz="1800" dirty="0" smtClean="0">
                  <a:effectLst>
                    <a:outerShdw blurRad="50800" dist="38100" dir="2700000" algn="tl" rotWithShape="0">
                      <a:prstClr val="black">
                        <a:alpha val="40000"/>
                      </a:prstClr>
                    </a:outerShdw>
                  </a:effectLst>
                </a:rPr>
                <a:t>Documents</a:t>
              </a:r>
              <a:endParaRPr lang="en-US" sz="1800" baseline="0" dirty="0" smtClean="0">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415782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fontScale="90000"/>
          </a:bodyPr>
          <a:lstStyle/>
          <a:p>
            <a:r>
              <a:rPr lang="en-CA" altLang="en-US" dirty="0" smtClean="0"/>
              <a:t>Step 3: Characterize </a:t>
            </a:r>
            <a:r>
              <a:rPr lang="en-CA" altLang="en-US" dirty="0"/>
              <a:t>Components </a:t>
            </a:r>
            <a:r>
              <a:rPr lang="en-CA" altLang="en-US" dirty="0" smtClean="0"/>
              <a:t>&amp;</a:t>
            </a:r>
            <a:br>
              <a:rPr lang="en-CA" altLang="en-US" dirty="0" smtClean="0"/>
            </a:br>
            <a:r>
              <a:rPr lang="en-CA" altLang="en-US" dirty="0" smtClean="0"/>
              <a:t> </a:t>
            </a:r>
            <a:r>
              <a:rPr lang="en-CA" altLang="en-US" dirty="0"/>
              <a:t>Specify Behavior</a:t>
            </a:r>
            <a:endParaRPr lang="en-US" altLang="en-US" dirty="0" smtClean="0"/>
          </a:p>
        </p:txBody>
      </p:sp>
      <p:sp>
        <p:nvSpPr>
          <p:cNvPr id="33795" name="Content Placeholder 2"/>
          <p:cNvSpPr>
            <a:spLocks noGrp="1"/>
          </p:cNvSpPr>
          <p:nvPr>
            <p:ph idx="1"/>
          </p:nvPr>
        </p:nvSpPr>
        <p:spPr/>
        <p:txBody>
          <a:bodyPr/>
          <a:lstStyle/>
          <a:p>
            <a:r>
              <a:rPr lang="en-US" altLang="en-US" dirty="0"/>
              <a:t>Specify behavior of components</a:t>
            </a:r>
          </a:p>
          <a:p>
            <a:pPr lvl="1"/>
            <a:r>
              <a:rPr lang="en-US" altLang="en-US" dirty="0"/>
              <a:t>E.g., using SysML state machines for lifecycle behavior</a:t>
            </a:r>
          </a:p>
          <a:p>
            <a:pPr lvl="1"/>
            <a:r>
              <a:rPr lang="en-US" altLang="en-US" dirty="0"/>
              <a:t>E.g., using SysML activity diagrams for functional flow</a:t>
            </a:r>
          </a:p>
          <a:p>
            <a:r>
              <a:rPr lang="en-US" altLang="en-US" dirty="0"/>
              <a:t>Characterize Components, e.g., Using Patterns</a:t>
            </a:r>
          </a:p>
          <a:p>
            <a:r>
              <a:rPr lang="en-US" altLang="en-US" dirty="0" smtClean="0"/>
              <a:t>Example: Roll-up Pattern</a:t>
            </a:r>
          </a:p>
          <a:p>
            <a:pPr lvl="1"/>
            <a:r>
              <a:rPr lang="en-US" altLang="en-US" dirty="0" smtClean="0"/>
              <a:t>Constrained value represents an aggregate value that is propagating up a hierarchy of subcomponents</a:t>
            </a:r>
          </a:p>
          <a:p>
            <a:pPr lvl="1"/>
            <a:r>
              <a:rPr lang="en-US" altLang="en-US" dirty="0" smtClean="0"/>
              <a:t>Static roll-up (e.g., mass roll-up)</a:t>
            </a:r>
          </a:p>
          <a:p>
            <a:pPr lvl="1"/>
            <a:r>
              <a:rPr lang="en-US" altLang="en-US" dirty="0" smtClean="0"/>
              <a:t>Dynamic roll-up (e.g., power roll-up)</a:t>
            </a:r>
          </a:p>
        </p:txBody>
      </p:sp>
    </p:spTree>
    <p:extLst>
      <p:ext uri="{BB962C8B-B14F-4D97-AF65-F5344CB8AC3E}">
        <p14:creationId xmlns:p14="http://schemas.microsoft.com/office/powerpoint/2010/main" val="1675077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r>
              <a:rPr lang="en-CA" altLang="en-US" dirty="0"/>
              <a:t>Step 3: Characterize Conceptual Components</a:t>
            </a:r>
            <a:endParaRPr lang="en-US" altLang="en-US" dirty="0" smtClean="0"/>
          </a:p>
        </p:txBody>
      </p:sp>
      <p:pic>
        <p:nvPicPr>
          <p:cNvPr id="5325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35113"/>
            <a:ext cx="6483350" cy="340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9888" y="1944688"/>
            <a:ext cx="4846637" cy="399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Curved Connector 4"/>
          <p:cNvCxnSpPr/>
          <p:nvPr/>
        </p:nvCxnSpPr>
        <p:spPr>
          <a:xfrm>
            <a:off x="1601788" y="2055813"/>
            <a:ext cx="2657475" cy="974725"/>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3254" name="TextBox 7"/>
          <p:cNvSpPr txBox="1">
            <a:spLocks noChangeArrowheads="1"/>
          </p:cNvSpPr>
          <p:nvPr/>
        </p:nvSpPr>
        <p:spPr bwMode="auto">
          <a:xfrm>
            <a:off x="287338" y="5103813"/>
            <a:ext cx="37623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Operational behavior captured with</a:t>
            </a:r>
          </a:p>
          <a:p>
            <a:pPr eaLnBrk="1" hangingPunct="1">
              <a:spcBef>
                <a:spcPct val="0"/>
              </a:spcBef>
              <a:buFontTx/>
              <a:buNone/>
            </a:pPr>
            <a:r>
              <a:rPr lang="en-US" altLang="en-US" sz="1800" dirty="0">
                <a:latin typeface="Arial" panose="020B0604020202020204" pitchFamily="34" charset="0"/>
              </a:rPr>
              <a:t>state machines and activity models</a:t>
            </a:r>
          </a:p>
        </p:txBody>
      </p:sp>
      <p:pic>
        <p:nvPicPr>
          <p:cNvPr id="5325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4950" y="5819775"/>
            <a:ext cx="8301038" cy="90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a:xfrm>
            <a:off x="1901825" y="5837238"/>
            <a:ext cx="989013"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 name="TextBox 1"/>
          <p:cNvSpPr txBox="1"/>
          <p:nvPr/>
        </p:nvSpPr>
        <p:spPr>
          <a:xfrm>
            <a:off x="3124200" y="2514600"/>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11" name="TextBox 10"/>
          <p:cNvSpPr txBox="1"/>
          <p:nvPr/>
        </p:nvSpPr>
        <p:spPr>
          <a:xfrm>
            <a:off x="2743200" y="5650468"/>
            <a:ext cx="301686" cy="369332"/>
          </a:xfrm>
          <a:prstGeom prst="rect">
            <a:avLst/>
          </a:prstGeom>
          <a:noFill/>
        </p:spPr>
        <p:txBody>
          <a:bodyPr wrap="none" rtlCol="0">
            <a:spAutoFit/>
          </a:bodyPr>
          <a:lstStyle/>
          <a:p>
            <a:r>
              <a:rPr lang="en-US" dirty="0">
                <a:solidFill>
                  <a:srgbClr val="FF0000"/>
                </a:solidFill>
              </a:rPr>
              <a:t>2</a:t>
            </a:r>
          </a:p>
        </p:txBody>
      </p:sp>
    </p:spTree>
    <p:extLst>
      <p:ext uri="{BB962C8B-B14F-4D97-AF65-F5344CB8AC3E}">
        <p14:creationId xmlns:p14="http://schemas.microsoft.com/office/powerpoint/2010/main" val="35708262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normAutofit fontScale="90000"/>
          </a:bodyPr>
          <a:lstStyle/>
          <a:p>
            <a:r>
              <a:rPr lang="en-CA" altLang="en-US" dirty="0"/>
              <a:t>Step 3: Characterize </a:t>
            </a:r>
            <a:r>
              <a:rPr lang="en-CA" altLang="en-US" dirty="0" smtClean="0"/>
              <a:t>Conceptual Components</a:t>
            </a:r>
            <a:endParaRPr lang="en-US" altLang="en-US" dirty="0" smtClean="0"/>
          </a:p>
        </p:txBody>
      </p:sp>
      <p:pic>
        <p:nvPicPr>
          <p:cNvPr id="5427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413" y="1481138"/>
            <a:ext cx="4111625" cy="236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13" y="6016625"/>
            <a:ext cx="9094787" cy="62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7"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56238" y="1481138"/>
            <a:ext cx="3617912" cy="2976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68425" y="3605213"/>
            <a:ext cx="4087813" cy="233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Curved Connector 10"/>
          <p:cNvCxnSpPr/>
          <p:nvPr/>
        </p:nvCxnSpPr>
        <p:spPr>
          <a:xfrm rot="16200000" flipH="1">
            <a:off x="936625" y="3025775"/>
            <a:ext cx="1331913" cy="468313"/>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p:nvPr/>
        </p:nvCxnSpPr>
        <p:spPr>
          <a:xfrm flipV="1">
            <a:off x="4984750" y="4206875"/>
            <a:ext cx="1712913" cy="1489075"/>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4281" name="TextBox 17"/>
          <p:cNvSpPr txBox="1">
            <a:spLocks noChangeArrowheads="1"/>
          </p:cNvSpPr>
          <p:nvPr/>
        </p:nvSpPr>
        <p:spPr bwMode="auto">
          <a:xfrm>
            <a:off x="2919413" y="3019425"/>
            <a:ext cx="178911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Communicating</a:t>
            </a:r>
          </a:p>
          <a:p>
            <a:pPr eaLnBrk="1" hangingPunct="1">
              <a:spcBef>
                <a:spcPct val="0"/>
              </a:spcBef>
              <a:buFontTx/>
              <a:buNone/>
            </a:pPr>
            <a:r>
              <a:rPr lang="en-US" altLang="en-US" sz="1800">
                <a:latin typeface="Arial" panose="020B0604020202020204" pitchFamily="34" charset="0"/>
              </a:rPr>
              <a:t>state machines</a:t>
            </a:r>
          </a:p>
        </p:txBody>
      </p:sp>
      <p:sp>
        <p:nvSpPr>
          <p:cNvPr id="54282" name="TextBox 18"/>
          <p:cNvSpPr txBox="1">
            <a:spLocks noChangeArrowheads="1"/>
          </p:cNvSpPr>
          <p:nvPr/>
        </p:nvSpPr>
        <p:spPr bwMode="auto">
          <a:xfrm>
            <a:off x="6945313" y="2270125"/>
            <a:ext cx="21986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Dynamic and fixed</a:t>
            </a:r>
            <a:br>
              <a:rPr lang="en-US" altLang="en-US" sz="1800">
                <a:latin typeface="Arial" panose="020B0604020202020204" pitchFamily="34" charset="0"/>
              </a:rPr>
            </a:br>
            <a:r>
              <a:rPr lang="en-US" altLang="en-US" sz="1800">
                <a:latin typeface="Arial" panose="020B0604020202020204" pitchFamily="34" charset="0"/>
              </a:rPr>
              <a:t>duration constraints</a:t>
            </a:r>
          </a:p>
        </p:txBody>
      </p:sp>
      <p:sp>
        <p:nvSpPr>
          <p:cNvPr id="54283" name="TextBox 19"/>
          <p:cNvSpPr txBox="1">
            <a:spLocks noChangeArrowheads="1"/>
          </p:cNvSpPr>
          <p:nvPr/>
        </p:nvSpPr>
        <p:spPr bwMode="auto">
          <a:xfrm>
            <a:off x="5532438" y="5003800"/>
            <a:ext cx="3762375" cy="92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Duration analysis results verified</a:t>
            </a:r>
            <a:br>
              <a:rPr lang="en-US" altLang="en-US" sz="1800" dirty="0">
                <a:latin typeface="Arial" panose="020B0604020202020204" pitchFamily="34" charset="0"/>
              </a:rPr>
            </a:br>
            <a:r>
              <a:rPr lang="en-US" altLang="en-US" sz="1800" dirty="0">
                <a:latin typeface="Arial" panose="020B0604020202020204" pitchFamily="34" charset="0"/>
              </a:rPr>
              <a:t>against requirement for a particular</a:t>
            </a:r>
            <a:br>
              <a:rPr lang="en-US" altLang="en-US" sz="1800" dirty="0">
                <a:latin typeface="Arial" panose="020B0604020202020204" pitchFamily="34" charset="0"/>
              </a:rPr>
            </a:br>
            <a:r>
              <a:rPr lang="en-US" altLang="en-US" sz="1800" dirty="0">
                <a:latin typeface="Arial" panose="020B0604020202020204" pitchFamily="34" charset="0"/>
              </a:rPr>
              <a:t>configuration</a:t>
            </a:r>
          </a:p>
        </p:txBody>
      </p:sp>
      <p:sp>
        <p:nvSpPr>
          <p:cNvPr id="21" name="Oval 20"/>
          <p:cNvSpPr/>
          <p:nvPr/>
        </p:nvSpPr>
        <p:spPr>
          <a:xfrm>
            <a:off x="2919413" y="6154738"/>
            <a:ext cx="2493962"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2" name="Oval 21"/>
          <p:cNvSpPr/>
          <p:nvPr/>
        </p:nvSpPr>
        <p:spPr>
          <a:xfrm>
            <a:off x="5842000" y="1970088"/>
            <a:ext cx="1158875" cy="6238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TextBox 13"/>
          <p:cNvSpPr txBox="1"/>
          <p:nvPr/>
        </p:nvSpPr>
        <p:spPr>
          <a:xfrm>
            <a:off x="1217582" y="3104912"/>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16" name="TextBox 15"/>
          <p:cNvSpPr txBox="1"/>
          <p:nvPr/>
        </p:nvSpPr>
        <p:spPr>
          <a:xfrm>
            <a:off x="6019800" y="4496871"/>
            <a:ext cx="301686" cy="369332"/>
          </a:xfrm>
          <a:prstGeom prst="rect">
            <a:avLst/>
          </a:prstGeom>
          <a:noFill/>
        </p:spPr>
        <p:txBody>
          <a:bodyPr wrap="none" rtlCol="0">
            <a:spAutoFit/>
          </a:bodyPr>
          <a:lstStyle/>
          <a:p>
            <a:r>
              <a:rPr lang="en-US" dirty="0">
                <a:solidFill>
                  <a:srgbClr val="FF0000"/>
                </a:solidFill>
              </a:rPr>
              <a:t>2</a:t>
            </a:r>
          </a:p>
        </p:txBody>
      </p:sp>
      <p:sp>
        <p:nvSpPr>
          <p:cNvPr id="17" name="TextBox 16"/>
          <p:cNvSpPr txBox="1"/>
          <p:nvPr/>
        </p:nvSpPr>
        <p:spPr>
          <a:xfrm>
            <a:off x="5621307" y="1768072"/>
            <a:ext cx="301686" cy="369332"/>
          </a:xfrm>
          <a:prstGeom prst="rect">
            <a:avLst/>
          </a:prstGeom>
          <a:noFill/>
        </p:spPr>
        <p:txBody>
          <a:bodyPr wrap="none" rtlCol="0">
            <a:spAutoFit/>
          </a:bodyPr>
          <a:lstStyle/>
          <a:p>
            <a:r>
              <a:rPr lang="en-US" dirty="0">
                <a:solidFill>
                  <a:srgbClr val="FF0000"/>
                </a:solidFill>
              </a:rPr>
              <a:t>3</a:t>
            </a:r>
          </a:p>
        </p:txBody>
      </p:sp>
      <p:sp>
        <p:nvSpPr>
          <p:cNvPr id="18" name="TextBox 17"/>
          <p:cNvSpPr txBox="1"/>
          <p:nvPr/>
        </p:nvSpPr>
        <p:spPr>
          <a:xfrm>
            <a:off x="2843213" y="5926138"/>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20647622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950" y="1089025"/>
            <a:ext cx="8007350" cy="5768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19" name="Title 1"/>
          <p:cNvSpPr>
            <a:spLocks noGrp="1"/>
          </p:cNvSpPr>
          <p:nvPr>
            <p:ph type="title"/>
          </p:nvPr>
        </p:nvSpPr>
        <p:spPr/>
        <p:txBody>
          <a:bodyPr>
            <a:normAutofit fontScale="90000"/>
          </a:bodyPr>
          <a:lstStyle/>
          <a:p>
            <a:r>
              <a:rPr lang="en-CA" altLang="en-US" dirty="0" smtClean="0"/>
              <a:t>Step 3: Characterize Realization Components</a:t>
            </a:r>
            <a:endParaRPr lang="en-US" altLang="en-US" dirty="0" smtClean="0"/>
          </a:p>
        </p:txBody>
      </p:sp>
      <p:sp>
        <p:nvSpPr>
          <p:cNvPr id="34820" name="TextBox 17"/>
          <p:cNvSpPr txBox="1">
            <a:spLocks noChangeArrowheads="1"/>
          </p:cNvSpPr>
          <p:nvPr/>
        </p:nvSpPr>
        <p:spPr bwMode="auto">
          <a:xfrm>
            <a:off x="5589588" y="6184900"/>
            <a:ext cx="21796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Power Rollup Pattern</a:t>
            </a:r>
          </a:p>
        </p:txBody>
      </p:sp>
      <p:sp>
        <p:nvSpPr>
          <p:cNvPr id="34821" name="TextBox 4"/>
          <p:cNvSpPr txBox="1">
            <a:spLocks noChangeArrowheads="1"/>
          </p:cNvSpPr>
          <p:nvPr/>
        </p:nvSpPr>
        <p:spPr bwMode="auto">
          <a:xfrm>
            <a:off x="1846263" y="4152900"/>
            <a:ext cx="190341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State constraints</a:t>
            </a:r>
          </a:p>
        </p:txBody>
      </p:sp>
      <p:sp>
        <p:nvSpPr>
          <p:cNvPr id="7" name="Oval 6"/>
          <p:cNvSpPr/>
          <p:nvPr/>
        </p:nvSpPr>
        <p:spPr>
          <a:xfrm>
            <a:off x="2420938" y="4521200"/>
            <a:ext cx="1328737"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8757224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r>
              <a:rPr lang="en-CA" altLang="en-US" dirty="0" smtClean="0"/>
              <a:t>Step 3: Characterize Realization Components</a:t>
            </a:r>
            <a:endParaRPr lang="en-US" altLang="en-US" dirty="0" smtClean="0"/>
          </a:p>
        </p:txBody>
      </p:sp>
      <p:sp>
        <p:nvSpPr>
          <p:cNvPr id="35843" name="TextBox 11"/>
          <p:cNvSpPr txBox="1">
            <a:spLocks noChangeArrowheads="1"/>
          </p:cNvSpPr>
          <p:nvPr/>
        </p:nvSpPr>
        <p:spPr bwMode="auto">
          <a:xfrm>
            <a:off x="5065713" y="6378575"/>
            <a:ext cx="362108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Power Roll-up Pattern Application</a:t>
            </a:r>
          </a:p>
        </p:txBody>
      </p:sp>
      <p:pic>
        <p:nvPicPr>
          <p:cNvPr id="3584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488" y="1173163"/>
            <a:ext cx="8469312" cy="521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Oval 4"/>
          <p:cNvSpPr/>
          <p:nvPr/>
        </p:nvSpPr>
        <p:spPr>
          <a:xfrm>
            <a:off x="2438400" y="4800600"/>
            <a:ext cx="2514600"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6" name="Oval 5"/>
          <p:cNvSpPr/>
          <p:nvPr/>
        </p:nvSpPr>
        <p:spPr>
          <a:xfrm>
            <a:off x="1447800" y="4165304"/>
            <a:ext cx="2514600"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980688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CA" altLang="en-US" smtClean="0"/>
              <a:t>Step 4: Specify Analysis Context</a:t>
            </a:r>
            <a:endParaRPr lang="en-US" altLang="en-US" smtClean="0"/>
          </a:p>
        </p:txBody>
      </p:sp>
      <p:sp>
        <p:nvSpPr>
          <p:cNvPr id="37891" name="Content Placeholder 2"/>
          <p:cNvSpPr>
            <a:spLocks noGrp="1"/>
          </p:cNvSpPr>
          <p:nvPr>
            <p:ph idx="1"/>
          </p:nvPr>
        </p:nvSpPr>
        <p:spPr/>
        <p:txBody>
          <a:bodyPr/>
          <a:lstStyle/>
          <a:p>
            <a:r>
              <a:rPr lang="en-US" altLang="en-US" smtClean="0"/>
              <a:t>Analysis Context Pattern</a:t>
            </a:r>
          </a:p>
          <a:p>
            <a:pPr lvl="1"/>
            <a:r>
              <a:rPr lang="en-US" altLang="en-US" smtClean="0"/>
              <a:t>Abstract analysis context Block composes both the design black box Block and white box Block</a:t>
            </a:r>
          </a:p>
          <a:p>
            <a:pPr lvl="1"/>
            <a:r>
              <a:rPr lang="en-US" altLang="en-US" smtClean="0"/>
              <a:t>Analysis properties defined on the analysis context Block (e.g., peak power, power margin)</a:t>
            </a:r>
          </a:p>
          <a:p>
            <a:pPr lvl="1"/>
            <a:r>
              <a:rPr lang="en-US" altLang="en-US" smtClean="0"/>
              <a:t>Analysis parametric model on the analysis context that computes and binds analysis values</a:t>
            </a:r>
          </a:p>
        </p:txBody>
      </p:sp>
    </p:spTree>
    <p:extLst>
      <p:ext uri="{BB962C8B-B14F-4D97-AF65-F5344CB8AC3E}">
        <p14:creationId xmlns:p14="http://schemas.microsoft.com/office/powerpoint/2010/main" val="31969686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CA" altLang="en-US" dirty="0" smtClean="0"/>
              <a:t>Step 4: Specify Analysis Context</a:t>
            </a:r>
            <a:endParaRPr lang="en-US" altLang="en-US" dirty="0" smtClean="0"/>
          </a:p>
        </p:txBody>
      </p:sp>
      <p:sp>
        <p:nvSpPr>
          <p:cNvPr id="38915" name="TextBox 5"/>
          <p:cNvSpPr txBox="1">
            <a:spLocks noChangeArrowheads="1"/>
          </p:cNvSpPr>
          <p:nvPr/>
        </p:nvSpPr>
        <p:spPr bwMode="auto">
          <a:xfrm>
            <a:off x="6375400" y="5073650"/>
            <a:ext cx="24733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Analysis Context Pattern</a:t>
            </a:r>
          </a:p>
        </p:txBody>
      </p:sp>
      <p:pic>
        <p:nvPicPr>
          <p:cNvPr id="5" name="Picture 4"/>
          <p:cNvPicPr>
            <a:picLocks noChangeAspect="1"/>
          </p:cNvPicPr>
          <p:nvPr/>
        </p:nvPicPr>
        <p:blipFill>
          <a:blip r:embed="rId2"/>
          <a:stretch>
            <a:fillRect/>
          </a:stretch>
        </p:blipFill>
        <p:spPr>
          <a:xfrm>
            <a:off x="67759" y="1981200"/>
            <a:ext cx="9076241" cy="2984308"/>
          </a:xfrm>
          <a:prstGeom prst="rect">
            <a:avLst/>
          </a:prstGeom>
        </p:spPr>
      </p:pic>
    </p:spTree>
    <p:extLst>
      <p:ext uri="{BB962C8B-B14F-4D97-AF65-F5344CB8AC3E}">
        <p14:creationId xmlns:p14="http://schemas.microsoft.com/office/powerpoint/2010/main" val="19786329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1"/>
          <p:cNvSpPr>
            <a:spLocks noGrp="1"/>
          </p:cNvSpPr>
          <p:nvPr>
            <p:ph type="title"/>
          </p:nvPr>
        </p:nvSpPr>
        <p:spPr/>
        <p:txBody>
          <a:bodyPr/>
          <a:lstStyle/>
          <a:p>
            <a:r>
              <a:rPr lang="en-CA" altLang="en-US" smtClean="0"/>
              <a:t>Step 4: Specify Analysis Context</a:t>
            </a:r>
            <a:endParaRPr lang="en-US" altLang="en-US" smtClean="0"/>
          </a:p>
        </p:txBody>
      </p:sp>
      <p:sp>
        <p:nvSpPr>
          <p:cNvPr id="39940" name="TextBox 5"/>
          <p:cNvSpPr txBox="1">
            <a:spLocks noChangeArrowheads="1"/>
          </p:cNvSpPr>
          <p:nvPr/>
        </p:nvSpPr>
        <p:spPr bwMode="auto">
          <a:xfrm>
            <a:off x="5292725" y="3816350"/>
            <a:ext cx="34702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Analysis Context Parametric Model</a:t>
            </a:r>
          </a:p>
        </p:txBody>
      </p:sp>
      <p:pic>
        <p:nvPicPr>
          <p:cNvPr id="5" name="Picture 4"/>
          <p:cNvPicPr>
            <a:picLocks noChangeAspect="1"/>
          </p:cNvPicPr>
          <p:nvPr/>
        </p:nvPicPr>
        <p:blipFill>
          <a:blip r:embed="rId2"/>
          <a:stretch>
            <a:fillRect/>
          </a:stretch>
        </p:blipFill>
        <p:spPr>
          <a:xfrm>
            <a:off x="0" y="1371600"/>
            <a:ext cx="5410200" cy="5446708"/>
          </a:xfrm>
          <a:prstGeom prst="rect">
            <a:avLst/>
          </a:prstGeom>
        </p:spPr>
      </p:pic>
    </p:spTree>
    <p:extLst>
      <p:ext uri="{BB962C8B-B14F-4D97-AF65-F5344CB8AC3E}">
        <p14:creationId xmlns:p14="http://schemas.microsoft.com/office/powerpoint/2010/main" val="10265761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US" dirty="0"/>
              <a:t>Step 4: Specify Analysis Context</a:t>
            </a:r>
            <a:endParaRPr lang="en-US" dirty="0"/>
          </a:p>
        </p:txBody>
      </p:sp>
      <p:pic>
        <p:nvPicPr>
          <p:cNvPr id="3" name="Picture 2"/>
          <p:cNvPicPr>
            <a:picLocks noChangeAspect="1"/>
          </p:cNvPicPr>
          <p:nvPr/>
        </p:nvPicPr>
        <p:blipFill>
          <a:blip r:embed="rId2"/>
          <a:stretch>
            <a:fillRect/>
          </a:stretch>
        </p:blipFill>
        <p:spPr>
          <a:xfrm>
            <a:off x="381000" y="1371600"/>
            <a:ext cx="8093307" cy="5105009"/>
          </a:xfrm>
          <a:prstGeom prst="rect">
            <a:avLst/>
          </a:prstGeom>
        </p:spPr>
      </p:pic>
    </p:spTree>
    <p:extLst>
      <p:ext uri="{BB962C8B-B14F-4D97-AF65-F5344CB8AC3E}">
        <p14:creationId xmlns:p14="http://schemas.microsoft.com/office/powerpoint/2010/main" val="24181788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US" dirty="0"/>
              <a:t>Step 4: Specify Analysis Context</a:t>
            </a:r>
            <a:endParaRPr lang="en-US" dirty="0"/>
          </a:p>
        </p:txBody>
      </p:sp>
      <p:pic>
        <p:nvPicPr>
          <p:cNvPr id="3" name="Picture 2"/>
          <p:cNvPicPr>
            <a:picLocks noChangeAspect="1"/>
          </p:cNvPicPr>
          <p:nvPr/>
        </p:nvPicPr>
        <p:blipFill>
          <a:blip r:embed="rId2"/>
          <a:stretch>
            <a:fillRect/>
          </a:stretch>
        </p:blipFill>
        <p:spPr>
          <a:xfrm>
            <a:off x="76200" y="1524000"/>
            <a:ext cx="8540847" cy="4628781"/>
          </a:xfrm>
          <a:prstGeom prst="rect">
            <a:avLst/>
          </a:prstGeom>
        </p:spPr>
      </p:pic>
    </p:spTree>
    <p:extLst>
      <p:ext uri="{BB962C8B-B14F-4D97-AF65-F5344CB8AC3E}">
        <p14:creationId xmlns:p14="http://schemas.microsoft.com/office/powerpoint/2010/main" val="2083255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 y="1447800"/>
            <a:ext cx="8815080" cy="5105400"/>
          </a:xfrm>
          <a:prstGeom prst="rect">
            <a:avLst/>
          </a:prstGeom>
        </p:spPr>
      </p:pic>
      <p:sp>
        <p:nvSpPr>
          <p:cNvPr id="2" name="Title 1"/>
          <p:cNvSpPr>
            <a:spLocks noGrp="1"/>
          </p:cNvSpPr>
          <p:nvPr>
            <p:ph type="title"/>
          </p:nvPr>
        </p:nvSpPr>
        <p:spPr>
          <a:xfrm>
            <a:off x="0" y="228600"/>
            <a:ext cx="9144000" cy="990600"/>
          </a:xfrm>
        </p:spPr>
        <p:txBody>
          <a:bodyPr/>
          <a:lstStyle/>
          <a:p>
            <a:r>
              <a:rPr lang="en-US" dirty="0" smtClean="0"/>
              <a:t>Model-based V-Process at JPL</a:t>
            </a:r>
            <a:endParaRPr lang="en-US" dirty="0"/>
          </a:p>
        </p:txBody>
      </p:sp>
      <p:sp>
        <p:nvSpPr>
          <p:cNvPr id="5" name="Oval 4"/>
          <p:cNvSpPr/>
          <p:nvPr/>
        </p:nvSpPr>
        <p:spPr>
          <a:xfrm>
            <a:off x="914400" y="2819400"/>
            <a:ext cx="4267200" cy="16002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9009644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5: Specify Operational Scenarios</a:t>
            </a:r>
            <a:endParaRPr lang="en-CA" dirty="0"/>
          </a:p>
        </p:txBody>
      </p:sp>
      <p:sp>
        <p:nvSpPr>
          <p:cNvPr id="40963" name="Content Placeholder 2"/>
          <p:cNvSpPr>
            <a:spLocks noGrp="1"/>
          </p:cNvSpPr>
          <p:nvPr>
            <p:ph idx="1"/>
          </p:nvPr>
        </p:nvSpPr>
        <p:spPr/>
        <p:txBody>
          <a:bodyPr/>
          <a:lstStyle/>
          <a:p>
            <a:pPr marL="342900" lvl="1" indent="-342900">
              <a:buFont typeface="Arial" panose="020B0604020202020204" pitchFamily="34" charset="0"/>
              <a:buChar char="•"/>
            </a:pPr>
            <a:r>
              <a:rPr lang="en-US" altLang="en-US" dirty="0" smtClean="0"/>
              <a:t>Operational Scenario Pattern</a:t>
            </a:r>
          </a:p>
          <a:p>
            <a:pPr marL="742950" lvl="2" indent="-342900"/>
            <a:r>
              <a:rPr lang="en-US" altLang="en-US" dirty="0" smtClean="0"/>
              <a:t>Concrete analysis context Block which</a:t>
            </a:r>
          </a:p>
          <a:p>
            <a:pPr marL="1200150" lvl="3" indent="-342900"/>
            <a:r>
              <a:rPr lang="en-US" altLang="en-US" dirty="0" smtClean="0"/>
              <a:t>Represents one operational scenario (e.g., power configuration)</a:t>
            </a:r>
          </a:p>
          <a:p>
            <a:pPr marL="1200150" lvl="3" indent="-342900"/>
            <a:r>
              <a:rPr lang="en-US" altLang="en-US" dirty="0" smtClean="0"/>
              <a:t>Specializes the abstract analysis context Block</a:t>
            </a:r>
          </a:p>
          <a:p>
            <a:pPr marL="1200150" lvl="3" indent="-342900"/>
            <a:r>
              <a:rPr lang="en-US" altLang="en-US" dirty="0" smtClean="0"/>
              <a:t>Redefines context’s properties with scenario-specific values</a:t>
            </a:r>
          </a:p>
          <a:p>
            <a:pPr marL="1200150" lvl="3" indent="-342900"/>
            <a:r>
              <a:rPr lang="en-US" altLang="en-US" dirty="0" smtClean="0"/>
              <a:t>Defines an owned behavior (sequence diagram) as scenario driver</a:t>
            </a:r>
          </a:p>
          <a:p>
            <a:pPr marL="1657350" lvl="4" indent="-342900"/>
            <a:r>
              <a:rPr lang="en-CA" altLang="en-US" dirty="0" smtClean="0"/>
              <a:t>Changes the states of the different components, by sending them signals, causing the rolling-up to occur automatically</a:t>
            </a:r>
          </a:p>
          <a:p>
            <a:pPr marL="1657350" lvl="4" indent="-342900"/>
            <a:r>
              <a:rPr lang="en-CA" altLang="en-US" dirty="0" smtClean="0"/>
              <a:t>Can specify duration constraints to time the injection of signals thus controlling time spent in a certain state </a:t>
            </a:r>
          </a:p>
          <a:p>
            <a:pPr marL="1657350" lvl="4" indent="-342900"/>
            <a:r>
              <a:rPr lang="en-CA" altLang="en-US" dirty="0" smtClean="0"/>
              <a:t>Can use state constraints (on components) to verify during execution if a component is actually in expected state </a:t>
            </a:r>
            <a:endParaRPr lang="en-US" altLang="en-US" dirty="0" smtClean="0"/>
          </a:p>
        </p:txBody>
      </p:sp>
    </p:spTree>
    <p:extLst>
      <p:ext uri="{BB962C8B-B14F-4D97-AF65-F5344CB8AC3E}">
        <p14:creationId xmlns:p14="http://schemas.microsoft.com/office/powerpoint/2010/main" val="16245491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5: Specify Operational Scenarios</a:t>
            </a:r>
            <a:endParaRPr lang="en-CA" dirty="0"/>
          </a:p>
        </p:txBody>
      </p:sp>
      <p:sp>
        <p:nvSpPr>
          <p:cNvPr id="41987" name="TextBox 6"/>
          <p:cNvSpPr txBox="1">
            <a:spLocks noChangeArrowheads="1"/>
          </p:cNvSpPr>
          <p:nvPr/>
        </p:nvSpPr>
        <p:spPr bwMode="auto">
          <a:xfrm>
            <a:off x="3697288" y="6186488"/>
            <a:ext cx="29019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Operational Scenario Pattern</a:t>
            </a:r>
          </a:p>
        </p:txBody>
      </p:sp>
      <p:pic>
        <p:nvPicPr>
          <p:cNvPr id="4198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238250"/>
            <a:ext cx="6604000" cy="438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52385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5: Specify Operational Scenarios</a:t>
            </a:r>
            <a:endParaRPr lang="en-CA" dirty="0"/>
          </a:p>
        </p:txBody>
      </p:sp>
      <p:sp>
        <p:nvSpPr>
          <p:cNvPr id="43011" name="TextBox 4"/>
          <p:cNvSpPr txBox="1">
            <a:spLocks noChangeArrowheads="1"/>
          </p:cNvSpPr>
          <p:nvPr/>
        </p:nvSpPr>
        <p:spPr bwMode="auto">
          <a:xfrm>
            <a:off x="457200" y="5565775"/>
            <a:ext cx="2784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Operational Scenario Driver</a:t>
            </a:r>
          </a:p>
        </p:txBody>
      </p:sp>
      <p:pic>
        <p:nvPicPr>
          <p:cNvPr id="4301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236663"/>
            <a:ext cx="9134475" cy="425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68593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6: Specify Scenario Configurations</a:t>
            </a:r>
            <a:endParaRPr lang="en-CA" dirty="0"/>
          </a:p>
        </p:txBody>
      </p:sp>
      <p:sp>
        <p:nvSpPr>
          <p:cNvPr id="3" name="Content Placeholder 2"/>
          <p:cNvSpPr>
            <a:spLocks noGrp="1"/>
          </p:cNvSpPr>
          <p:nvPr>
            <p:ph idx="1"/>
          </p:nvPr>
        </p:nvSpPr>
        <p:spPr/>
        <p:txBody>
          <a:bodyPr>
            <a:normAutofit/>
          </a:bodyPr>
          <a:lstStyle/>
          <a:p>
            <a:pPr>
              <a:defRPr/>
            </a:pPr>
            <a:r>
              <a:rPr lang="en-US" dirty="0" smtClean="0"/>
              <a:t>Scenario Condition Pattern</a:t>
            </a:r>
          </a:p>
          <a:p>
            <a:pPr lvl="1">
              <a:defRPr/>
            </a:pPr>
            <a:r>
              <a:rPr lang="en-US" dirty="0" smtClean="0"/>
              <a:t>A decomposition tree of instance specifications representing the state of the scenario</a:t>
            </a:r>
          </a:p>
          <a:p>
            <a:pPr lvl="2">
              <a:defRPr/>
            </a:pPr>
            <a:r>
              <a:rPr lang="en-US" dirty="0" smtClean="0"/>
              <a:t>Can be presented in tabular form</a:t>
            </a:r>
          </a:p>
          <a:p>
            <a:pPr lvl="3">
              <a:defRPr/>
            </a:pPr>
            <a:r>
              <a:rPr lang="en-US" dirty="0" smtClean="0"/>
              <a:t>Rows represent the instance specifications (e.g., component)</a:t>
            </a:r>
          </a:p>
          <a:p>
            <a:pPr lvl="3">
              <a:defRPr/>
            </a:pPr>
            <a:r>
              <a:rPr lang="en-US" dirty="0" smtClean="0"/>
              <a:t>Columns represent values (e.g., operating power) from the instance specifications</a:t>
            </a:r>
          </a:p>
          <a:p>
            <a:pPr>
              <a:defRPr/>
            </a:pPr>
            <a:r>
              <a:rPr lang="en-US" dirty="0" smtClean="0"/>
              <a:t>Issues</a:t>
            </a:r>
          </a:p>
          <a:p>
            <a:pPr lvl="1">
              <a:defRPr/>
            </a:pPr>
            <a:r>
              <a:rPr lang="en-US" dirty="0" smtClean="0"/>
              <a:t>Hard to keep instance specifications in sync with Block hierarchy</a:t>
            </a:r>
          </a:p>
          <a:p>
            <a:pPr lvl="2">
              <a:defRPr/>
            </a:pPr>
            <a:r>
              <a:rPr lang="en-US" dirty="0" smtClean="0"/>
              <a:t>Mitigation: tool automation</a:t>
            </a:r>
          </a:p>
        </p:txBody>
      </p:sp>
    </p:spTree>
    <p:extLst>
      <p:ext uri="{BB962C8B-B14F-4D97-AF65-F5344CB8AC3E}">
        <p14:creationId xmlns:p14="http://schemas.microsoft.com/office/powerpoint/2010/main" val="3303014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20775"/>
            <a:ext cx="9163050" cy="290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pPr>
              <a:defRPr/>
            </a:pPr>
            <a:r>
              <a:rPr lang="en-CA" dirty="0" smtClean="0"/>
              <a:t>Step 6: Specify Analysis Configurations</a:t>
            </a:r>
            <a:endParaRPr lang="en-CA" dirty="0"/>
          </a:p>
        </p:txBody>
      </p:sp>
      <p:sp>
        <p:nvSpPr>
          <p:cNvPr id="46084" name="TextBox 4"/>
          <p:cNvSpPr txBox="1">
            <a:spLocks noChangeArrowheads="1"/>
          </p:cNvSpPr>
          <p:nvPr/>
        </p:nvSpPr>
        <p:spPr bwMode="auto">
          <a:xfrm>
            <a:off x="3048000" y="4076700"/>
            <a:ext cx="35448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Scenario Initial Condition Pattern</a:t>
            </a:r>
          </a:p>
        </p:txBody>
      </p:sp>
      <p:pic>
        <p:nvPicPr>
          <p:cNvPr id="4608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532313"/>
            <a:ext cx="9144000" cy="106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Oval 8"/>
          <p:cNvSpPr/>
          <p:nvPr/>
        </p:nvSpPr>
        <p:spPr>
          <a:xfrm>
            <a:off x="6592888" y="2395538"/>
            <a:ext cx="627062" cy="4349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Oval 9"/>
          <p:cNvSpPr/>
          <p:nvPr/>
        </p:nvSpPr>
        <p:spPr>
          <a:xfrm>
            <a:off x="8251825" y="4776788"/>
            <a:ext cx="627063" cy="4349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Oval 10"/>
          <p:cNvSpPr/>
          <p:nvPr/>
        </p:nvSpPr>
        <p:spPr>
          <a:xfrm>
            <a:off x="6592888" y="3687763"/>
            <a:ext cx="627062" cy="4349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6151722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CA" altLang="en-US" smtClean="0"/>
              <a:t>Step 7: Run Analysis</a:t>
            </a:r>
          </a:p>
        </p:txBody>
      </p:sp>
      <p:sp>
        <p:nvSpPr>
          <p:cNvPr id="3" name="Content Placeholder 2"/>
          <p:cNvSpPr>
            <a:spLocks noGrp="1"/>
          </p:cNvSpPr>
          <p:nvPr>
            <p:ph idx="1"/>
          </p:nvPr>
        </p:nvSpPr>
        <p:spPr/>
        <p:txBody>
          <a:bodyPr>
            <a:normAutofit/>
          </a:bodyPr>
          <a:lstStyle/>
          <a:p>
            <a:pPr>
              <a:defRPr/>
            </a:pPr>
            <a:r>
              <a:rPr lang="en-US" sz="2400" dirty="0" smtClean="0"/>
              <a:t>Run the configured analysis with a simulation engine on the initial conditions to get the final conditions:</a:t>
            </a:r>
          </a:p>
          <a:p>
            <a:pPr>
              <a:defRPr/>
            </a:pPr>
            <a:r>
              <a:rPr lang="en-US" sz="2400" dirty="0" smtClean="0"/>
              <a:t>Produce the following views on final conditions</a:t>
            </a:r>
          </a:p>
          <a:p>
            <a:pPr lvl="1">
              <a:defRPr/>
            </a:pPr>
            <a:r>
              <a:rPr lang="en-US" sz="2000" b="1" dirty="0" smtClean="0"/>
              <a:t>Table</a:t>
            </a:r>
            <a:r>
              <a:rPr lang="en-US" sz="2000" dirty="0" smtClean="0"/>
              <a:t> showing final analysis values (e.g., peak power) and the constraint’s pass/fail status for each scenario</a:t>
            </a:r>
          </a:p>
          <a:p>
            <a:pPr lvl="1">
              <a:defRPr/>
            </a:pPr>
            <a:r>
              <a:rPr lang="en-US" sz="2000" b="1" dirty="0" smtClean="0"/>
              <a:t>Timelines</a:t>
            </a:r>
            <a:r>
              <a:rPr lang="en-US" sz="2000" dirty="0" smtClean="0"/>
              <a:t>: state changes for components over time</a:t>
            </a:r>
          </a:p>
          <a:p>
            <a:pPr lvl="1">
              <a:defRPr/>
            </a:pPr>
            <a:r>
              <a:rPr lang="en-US" sz="2000" b="1" dirty="0" smtClean="0"/>
              <a:t>Value profiles</a:t>
            </a:r>
            <a:r>
              <a:rPr lang="en-US" sz="2000" dirty="0" smtClean="0"/>
              <a:t>: total rolled up values over time</a:t>
            </a:r>
          </a:p>
        </p:txBody>
      </p:sp>
      <p:pic>
        <p:nvPicPr>
          <p:cNvPr id="4" name="Picture 3"/>
          <p:cNvPicPr>
            <a:picLocks noChangeAspect="1"/>
          </p:cNvPicPr>
          <p:nvPr/>
        </p:nvPicPr>
        <p:blipFill rotWithShape="1">
          <a:blip r:embed="rId2"/>
          <a:srcRect b="16145"/>
          <a:stretch/>
        </p:blipFill>
        <p:spPr>
          <a:xfrm>
            <a:off x="5340703" y="4343400"/>
            <a:ext cx="2607263" cy="1752600"/>
          </a:xfrm>
          <a:prstGeom prst="rect">
            <a:avLst/>
          </a:prstGeom>
        </p:spPr>
      </p:pic>
      <p:pic>
        <p:nvPicPr>
          <p:cNvPr id="5" name="Picture 4"/>
          <p:cNvPicPr>
            <a:picLocks noChangeAspect="1"/>
          </p:cNvPicPr>
          <p:nvPr/>
        </p:nvPicPr>
        <p:blipFill rotWithShape="1">
          <a:blip r:embed="rId3"/>
          <a:srcRect r="77500"/>
          <a:stretch/>
        </p:blipFill>
        <p:spPr>
          <a:xfrm>
            <a:off x="1196034" y="4748884"/>
            <a:ext cx="3581400" cy="941631"/>
          </a:xfrm>
          <a:prstGeom prst="rect">
            <a:avLst/>
          </a:prstGeom>
        </p:spPr>
      </p:pic>
    </p:spTree>
    <p:extLst>
      <p:ext uri="{BB962C8B-B14F-4D97-AF65-F5344CB8AC3E}">
        <p14:creationId xmlns:p14="http://schemas.microsoft.com/office/powerpoint/2010/main" val="32360826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of component states</a:t>
            </a:r>
          </a:p>
        </p:txBody>
      </p:sp>
      <p:pic>
        <p:nvPicPr>
          <p:cNvPr id="3" name="Picture 2"/>
          <p:cNvPicPr>
            <a:picLocks noChangeAspect="1"/>
          </p:cNvPicPr>
          <p:nvPr/>
        </p:nvPicPr>
        <p:blipFill>
          <a:blip r:embed="rId2"/>
          <a:stretch>
            <a:fillRect/>
          </a:stretch>
        </p:blipFill>
        <p:spPr>
          <a:xfrm>
            <a:off x="15498" y="1371600"/>
            <a:ext cx="9128502" cy="5385113"/>
          </a:xfrm>
          <a:prstGeom prst="rect">
            <a:avLst/>
          </a:prstGeom>
        </p:spPr>
      </p:pic>
    </p:spTree>
    <p:extLst>
      <p:ext uri="{BB962C8B-B14F-4D97-AF65-F5344CB8AC3E}">
        <p14:creationId xmlns:p14="http://schemas.microsoft.com/office/powerpoint/2010/main" val="38064507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Duration Analysis results</a:t>
            </a:r>
            <a:endParaRPr lang="en-US" dirty="0"/>
          </a:p>
        </p:txBody>
      </p:sp>
      <p:pic>
        <p:nvPicPr>
          <p:cNvPr id="5" name="Picture 4"/>
          <p:cNvPicPr>
            <a:picLocks noChangeAspect="1"/>
          </p:cNvPicPr>
          <p:nvPr/>
        </p:nvPicPr>
        <p:blipFill>
          <a:blip r:embed="rId2"/>
          <a:stretch>
            <a:fillRect/>
          </a:stretch>
        </p:blipFill>
        <p:spPr>
          <a:xfrm>
            <a:off x="0" y="1447800"/>
            <a:ext cx="9085616" cy="3886200"/>
          </a:xfrm>
          <a:prstGeom prst="rect">
            <a:avLst/>
          </a:prstGeom>
        </p:spPr>
      </p:pic>
    </p:spTree>
    <p:extLst>
      <p:ext uri="{BB962C8B-B14F-4D97-AF65-F5344CB8AC3E}">
        <p14:creationId xmlns:p14="http://schemas.microsoft.com/office/powerpoint/2010/main" val="20969838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Analysis</a:t>
            </a:r>
            <a:endParaRPr lang="en-US" dirty="0"/>
          </a:p>
        </p:txBody>
      </p:sp>
      <p:pic>
        <p:nvPicPr>
          <p:cNvPr id="3" name="Picture 2"/>
          <p:cNvPicPr>
            <a:picLocks noChangeAspect="1"/>
          </p:cNvPicPr>
          <p:nvPr/>
        </p:nvPicPr>
        <p:blipFill>
          <a:blip r:embed="rId2"/>
          <a:stretch>
            <a:fillRect/>
          </a:stretch>
        </p:blipFill>
        <p:spPr>
          <a:xfrm>
            <a:off x="0" y="1295399"/>
            <a:ext cx="9144000" cy="4390931"/>
          </a:xfrm>
          <a:prstGeom prst="rect">
            <a:avLst/>
          </a:prstGeom>
        </p:spPr>
      </p:pic>
    </p:spTree>
    <p:extLst>
      <p:ext uri="{BB962C8B-B14F-4D97-AF65-F5344CB8AC3E}">
        <p14:creationId xmlns:p14="http://schemas.microsoft.com/office/powerpoint/2010/main" val="15611717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Analysis Results</a:t>
            </a:r>
            <a:endParaRPr lang="en-US" dirty="0"/>
          </a:p>
        </p:txBody>
      </p:sp>
      <p:pic>
        <p:nvPicPr>
          <p:cNvPr id="4" name="Picture 3"/>
          <p:cNvPicPr>
            <a:picLocks noChangeAspect="1"/>
          </p:cNvPicPr>
          <p:nvPr/>
        </p:nvPicPr>
        <p:blipFill>
          <a:blip r:embed="rId2"/>
          <a:stretch>
            <a:fillRect/>
          </a:stretch>
        </p:blipFill>
        <p:spPr>
          <a:xfrm>
            <a:off x="-14207" y="1752600"/>
            <a:ext cx="9158207" cy="2342935"/>
          </a:xfrm>
          <a:prstGeom prst="rect">
            <a:avLst/>
          </a:prstGeom>
        </p:spPr>
      </p:pic>
    </p:spTree>
    <p:extLst>
      <p:ext uri="{BB962C8B-B14F-4D97-AF65-F5344CB8AC3E}">
        <p14:creationId xmlns:p14="http://schemas.microsoft.com/office/powerpoint/2010/main" val="1452348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Proposed Approach</a:t>
            </a:r>
          </a:p>
        </p:txBody>
      </p:sp>
      <p:sp>
        <p:nvSpPr>
          <p:cNvPr id="12291" name="Content Placeholder 2"/>
          <p:cNvSpPr>
            <a:spLocks noGrp="1"/>
          </p:cNvSpPr>
          <p:nvPr>
            <p:ph idx="1"/>
          </p:nvPr>
        </p:nvSpPr>
        <p:spPr>
          <a:xfrm>
            <a:off x="381000" y="1371600"/>
            <a:ext cx="8458200" cy="5105400"/>
          </a:xfrm>
        </p:spPr>
        <p:txBody>
          <a:bodyPr/>
          <a:lstStyle/>
          <a:p>
            <a:r>
              <a:rPr lang="en-US" dirty="0" smtClean="0"/>
              <a:t>Next phase of system </a:t>
            </a:r>
            <a:r>
              <a:rPr lang="en-US" dirty="0"/>
              <a:t>modeling </a:t>
            </a:r>
            <a:r>
              <a:rPr lang="en-US" dirty="0" smtClean="0"/>
              <a:t>emphasizes executable models to enhance understanding , precision, and verification of requirements</a:t>
            </a:r>
          </a:p>
          <a:p>
            <a:r>
              <a:rPr lang="en-US" altLang="en-US" dirty="0" smtClean="0"/>
              <a:t>Executable Systems Engineering Method (</a:t>
            </a:r>
            <a:r>
              <a:rPr lang="en-US" altLang="en-US" b="1" dirty="0" smtClean="0"/>
              <a:t>ESEM</a:t>
            </a:r>
            <a:r>
              <a:rPr lang="en-US" altLang="en-US" dirty="0" smtClean="0"/>
              <a:t>) augments the OOSEM activities by enabling executable models</a:t>
            </a:r>
          </a:p>
          <a:p>
            <a:pPr lvl="1"/>
            <a:r>
              <a:rPr lang="en-US" altLang="en-US" dirty="0"/>
              <a:t>ESEM produces executable </a:t>
            </a:r>
            <a:r>
              <a:rPr lang="en-US" altLang="en-US" dirty="0" err="1"/>
              <a:t>SysML</a:t>
            </a:r>
            <a:r>
              <a:rPr lang="en-US" altLang="en-US" dirty="0"/>
              <a:t> models that verify requirements</a:t>
            </a:r>
          </a:p>
          <a:p>
            <a:pPr lvl="1"/>
            <a:r>
              <a:rPr lang="en-US" altLang="en-US" dirty="0" smtClean="0"/>
              <a:t>Includes a set of analysis patterns that are specified with various SysML structural, behavioral and parametric diagrams</a:t>
            </a:r>
          </a:p>
          <a:p>
            <a:pPr lvl="1"/>
            <a:r>
              <a:rPr lang="en-US" dirty="0" smtClean="0"/>
              <a:t>Also enables integration of supplier/customer models</a:t>
            </a:r>
            <a:endParaRPr lang="en-US" altLang="en-US" dirty="0" smtClean="0"/>
          </a:p>
        </p:txBody>
      </p:sp>
    </p:spTree>
    <p:extLst>
      <p:ext uri="{BB962C8B-B14F-4D97-AF65-F5344CB8AC3E}">
        <p14:creationId xmlns:p14="http://schemas.microsoft.com/office/powerpoint/2010/main" val="18621674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lstStyle/>
          <a:p>
            <a:r>
              <a:rPr lang="en-US" dirty="0" smtClean="0"/>
              <a:t>System Level Analysis</a:t>
            </a:r>
            <a:endParaRPr lang="en-US" dirty="0"/>
          </a:p>
        </p:txBody>
      </p:sp>
      <p:pic>
        <p:nvPicPr>
          <p:cNvPr id="4" name="TMTCSTVE_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48" y="1447800"/>
            <a:ext cx="9128051" cy="5130520"/>
          </a:xfrm>
          <a:prstGeom prst="rect">
            <a:avLst/>
          </a:prstGeom>
        </p:spPr>
      </p:pic>
    </p:spTree>
    <p:extLst>
      <p:ext uri="{BB962C8B-B14F-4D97-AF65-F5344CB8AC3E}">
        <p14:creationId xmlns:p14="http://schemas.microsoft.com/office/powerpoint/2010/main" val="40281857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pic>
        <p:nvPicPr>
          <p:cNvPr id="4" name="Picture 3"/>
          <p:cNvPicPr>
            <a:picLocks noChangeAspect="1"/>
          </p:cNvPicPr>
          <p:nvPr/>
        </p:nvPicPr>
        <p:blipFill>
          <a:blip r:embed="rId2"/>
          <a:stretch>
            <a:fillRect/>
          </a:stretch>
        </p:blipFill>
        <p:spPr>
          <a:xfrm>
            <a:off x="76200" y="1981200"/>
            <a:ext cx="8985528" cy="2971799"/>
          </a:xfrm>
          <a:prstGeom prst="rect">
            <a:avLst/>
          </a:prstGeom>
        </p:spPr>
      </p:pic>
    </p:spTree>
    <p:extLst>
      <p:ext uri="{BB962C8B-B14F-4D97-AF65-F5344CB8AC3E}">
        <p14:creationId xmlns:p14="http://schemas.microsoft.com/office/powerpoint/2010/main" val="33724573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381000"/>
            <a:ext cx="9144000" cy="990600"/>
          </a:xfrm>
        </p:spPr>
        <p:txBody>
          <a:bodyPr>
            <a:normAutofit fontScale="90000"/>
          </a:bodyPr>
          <a:lstStyle/>
          <a:p>
            <a:r>
              <a:rPr lang="en-US" altLang="en-US" sz="3600" dirty="0" smtClean="0"/>
              <a:t>      OpenMBEE</a:t>
            </a:r>
            <a:br>
              <a:rPr lang="en-US" altLang="en-US" sz="3600" dirty="0" smtClean="0"/>
            </a:br>
            <a:r>
              <a:rPr lang="en-US" altLang="en-US" sz="3600" dirty="0" smtClean="0"/>
              <a:t>        </a:t>
            </a:r>
            <a:r>
              <a:rPr lang="en-US" altLang="en-US" sz="3600" dirty="0"/>
              <a:t>https://open-mbee.github.io/</a:t>
            </a:r>
            <a:r>
              <a:rPr lang="en-US" altLang="en-US" dirty="0" smtClean="0"/>
              <a:t/>
            </a:r>
            <a:br>
              <a:rPr lang="en-US" altLang="en-US" dirty="0" smtClean="0"/>
            </a:br>
            <a:endParaRPr lang="en-US" altLang="en-US" dirty="0" smtClean="0"/>
          </a:p>
        </p:txBody>
      </p:sp>
      <p:sp>
        <p:nvSpPr>
          <p:cNvPr id="50179" name="Content Placeholder 2"/>
          <p:cNvSpPr>
            <a:spLocks noGrp="1"/>
          </p:cNvSpPr>
          <p:nvPr>
            <p:ph idx="1"/>
          </p:nvPr>
        </p:nvSpPr>
        <p:spPr/>
        <p:txBody>
          <a:bodyPr/>
          <a:lstStyle/>
          <a:p>
            <a:r>
              <a:rPr lang="en-US" sz="2400" dirty="0"/>
              <a:t>OpenMBEE provides a platform for modeling that utilizes the Model Management System (MMS) that can be accessed from rich SysML desktop clients like MagicDraw, light-weight web-based client like View Editor, mathematical computation programs like Mathematica, and any other tool that can utilize RESTful web services</a:t>
            </a:r>
            <a:r>
              <a:rPr lang="en-US" sz="2400" dirty="0" smtClean="0"/>
              <a:t>.</a:t>
            </a:r>
          </a:p>
          <a:p>
            <a:r>
              <a:rPr lang="en-US" altLang="en-US" sz="2400" dirty="0" smtClean="0"/>
              <a:t>The model repository provides the following features:</a:t>
            </a:r>
          </a:p>
          <a:p>
            <a:pPr lvl="1"/>
            <a:r>
              <a:rPr lang="en-US" altLang="en-US" sz="2000" dirty="0" smtClean="0"/>
              <a:t>Basic Infrastructure for Version, Workflow, Access Control</a:t>
            </a:r>
          </a:p>
          <a:p>
            <a:pPr lvl="1"/>
            <a:r>
              <a:rPr lang="en-US" altLang="en-US" sz="2000" dirty="0" smtClean="0"/>
              <a:t>Flexibility of content</a:t>
            </a:r>
          </a:p>
          <a:p>
            <a:pPr lvl="1"/>
            <a:r>
              <a:rPr lang="en-US" altLang="en-US" sz="2000" dirty="0" smtClean="0"/>
              <a:t>Support for Web Applications and Web-based API access</a:t>
            </a:r>
          </a:p>
          <a:p>
            <a:pPr lvl="1"/>
            <a:r>
              <a:rPr lang="en-US" altLang="en-US" sz="2000" dirty="0" smtClean="0"/>
              <a:t>Multi-tool and multi-repository integration across engineering and management disciplines</a:t>
            </a:r>
          </a:p>
          <a:p>
            <a:pPr marL="0" indent="0">
              <a:buFont typeface="Arial" panose="020B0604020202020204" pitchFamily="34" charset="0"/>
              <a:buNone/>
            </a:pPr>
            <a:endParaRPr lang="en-US" altLang="en-US" dirty="0" smtClean="0"/>
          </a:p>
          <a:p>
            <a:pPr lvl="1"/>
            <a:endParaRPr lang="en-US" altLang="en-US" dirty="0" smtClean="0"/>
          </a:p>
        </p:txBody>
      </p:sp>
    </p:spTree>
    <p:extLst>
      <p:ext uri="{BB962C8B-B14F-4D97-AF65-F5344CB8AC3E}">
        <p14:creationId xmlns:p14="http://schemas.microsoft.com/office/powerpoint/2010/main" val="3580617787"/>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OpenMBEE Core Integration</a:t>
            </a:r>
            <a:endParaRPr lang="en-US" dirty="0"/>
          </a:p>
        </p:txBody>
      </p:sp>
      <p:pic>
        <p:nvPicPr>
          <p:cNvPr id="3" name="Picture 2"/>
          <p:cNvPicPr>
            <a:picLocks noChangeAspect="1"/>
          </p:cNvPicPr>
          <p:nvPr/>
        </p:nvPicPr>
        <p:blipFill>
          <a:blip r:embed="rId2"/>
          <a:stretch>
            <a:fillRect/>
          </a:stretch>
        </p:blipFill>
        <p:spPr>
          <a:xfrm>
            <a:off x="3138559" y="3505200"/>
            <a:ext cx="6005441" cy="3045056"/>
          </a:xfrm>
          <a:prstGeom prst="rect">
            <a:avLst/>
          </a:prstGeom>
        </p:spPr>
      </p:pic>
      <p:pic>
        <p:nvPicPr>
          <p:cNvPr id="4" name="Picture 3"/>
          <p:cNvPicPr>
            <a:picLocks noChangeAspect="1"/>
          </p:cNvPicPr>
          <p:nvPr/>
        </p:nvPicPr>
        <p:blipFill>
          <a:blip r:embed="rId3"/>
          <a:stretch>
            <a:fillRect/>
          </a:stretch>
        </p:blipFill>
        <p:spPr>
          <a:xfrm>
            <a:off x="5862" y="1573438"/>
            <a:ext cx="4033523" cy="3276972"/>
          </a:xfrm>
          <a:prstGeom prst="rect">
            <a:avLst/>
          </a:prstGeom>
        </p:spPr>
      </p:pic>
      <p:sp>
        <p:nvSpPr>
          <p:cNvPr id="5" name="Flowchart: Magnetic Disk 4"/>
          <p:cNvSpPr/>
          <p:nvPr/>
        </p:nvSpPr>
        <p:spPr>
          <a:xfrm>
            <a:off x="5867400" y="2209800"/>
            <a:ext cx="22098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MMS repository</a:t>
            </a:r>
            <a:endParaRPr lang="en-US" dirty="0">
              <a:solidFill>
                <a:schemeClr val="tx1"/>
              </a:solidFill>
            </a:endParaRPr>
          </a:p>
        </p:txBody>
      </p:sp>
      <p:cxnSp>
        <p:nvCxnSpPr>
          <p:cNvPr id="11" name="Straight Arrow Connector 10"/>
          <p:cNvCxnSpPr>
            <a:endCxn id="5" idx="2"/>
          </p:cNvCxnSpPr>
          <p:nvPr/>
        </p:nvCxnSpPr>
        <p:spPr>
          <a:xfrm>
            <a:off x="3886200" y="2362200"/>
            <a:ext cx="1981200" cy="15240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H="1">
            <a:off x="6324600" y="2819400"/>
            <a:ext cx="647700" cy="68580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4762" y="1676400"/>
            <a:ext cx="3184526" cy="584775"/>
          </a:xfrm>
          <a:prstGeom prst="rect">
            <a:avLst/>
          </a:prstGeom>
          <a:noFill/>
        </p:spPr>
        <p:txBody>
          <a:bodyPr wrap="none" rtlCol="0">
            <a:spAutoFit/>
          </a:bodyPr>
          <a:lstStyle/>
          <a:p>
            <a:pPr algn="ctr"/>
            <a:r>
              <a:rPr lang="en-US" sz="1600" dirty="0" smtClean="0"/>
              <a:t>Model of Document in</a:t>
            </a:r>
          </a:p>
          <a:p>
            <a:pPr algn="ctr"/>
            <a:r>
              <a:rPr lang="en-US" sz="1600" dirty="0" err="1" smtClean="0"/>
              <a:t>MagicDraw</a:t>
            </a:r>
            <a:r>
              <a:rPr lang="en-US" sz="1600" dirty="0" smtClean="0"/>
              <a:t>/Model Development Kit</a:t>
            </a:r>
            <a:endParaRPr lang="en-US" sz="1600" dirty="0"/>
          </a:p>
        </p:txBody>
      </p:sp>
      <p:sp>
        <p:nvSpPr>
          <p:cNvPr id="20" name="TextBox 19"/>
          <p:cNvSpPr txBox="1"/>
          <p:nvPr/>
        </p:nvSpPr>
        <p:spPr>
          <a:xfrm>
            <a:off x="5486400" y="3620869"/>
            <a:ext cx="3612720" cy="646331"/>
          </a:xfrm>
          <a:prstGeom prst="rect">
            <a:avLst/>
          </a:prstGeom>
          <a:noFill/>
        </p:spPr>
        <p:txBody>
          <a:bodyPr wrap="none" rtlCol="0">
            <a:spAutoFit/>
          </a:bodyPr>
          <a:lstStyle/>
          <a:p>
            <a:pPr algn="ctr"/>
            <a:r>
              <a:rPr lang="en-US" dirty="0" smtClean="0"/>
              <a:t>Rendered and editable document in </a:t>
            </a:r>
            <a:br>
              <a:rPr lang="en-US" dirty="0" smtClean="0"/>
            </a:br>
            <a:r>
              <a:rPr lang="en-US" dirty="0" smtClean="0"/>
              <a:t>Web interface View Editor</a:t>
            </a:r>
            <a:endParaRPr lang="en-US" dirty="0"/>
          </a:p>
        </p:txBody>
      </p:sp>
    </p:spTree>
    <p:extLst>
      <p:ext uri="{BB962C8B-B14F-4D97-AF65-F5344CB8AC3E}">
        <p14:creationId xmlns:p14="http://schemas.microsoft.com/office/powerpoint/2010/main" val="2693273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703844"/>
          </a:xfrm>
        </p:spPr>
        <p:txBody>
          <a:bodyPr/>
          <a:lstStyle/>
          <a:p>
            <a:r>
              <a:rPr lang="en-US" dirty="0" smtClean="0"/>
              <a:t>Building the Viewpoint Model</a:t>
            </a:r>
            <a:endParaRPr lang="en-US" dirty="0"/>
          </a:p>
        </p:txBody>
      </p:sp>
      <p:sp>
        <p:nvSpPr>
          <p:cNvPr id="3" name="Content Placeholder 2"/>
          <p:cNvSpPr>
            <a:spLocks noGrp="1"/>
          </p:cNvSpPr>
          <p:nvPr>
            <p:ph idx="1"/>
          </p:nvPr>
        </p:nvSpPr>
        <p:spPr>
          <a:xfrm>
            <a:off x="152401" y="1400175"/>
            <a:ext cx="8710500" cy="1971142"/>
          </a:xfrm>
        </p:spPr>
        <p:txBody>
          <a:bodyPr>
            <a:normAutofit/>
          </a:bodyPr>
          <a:lstStyle/>
          <a:p>
            <a:r>
              <a:rPr lang="en-US" sz="2000" dirty="0" smtClean="0"/>
              <a:t>Viewpoint Model</a:t>
            </a:r>
          </a:p>
          <a:p>
            <a:pPr lvl="1"/>
            <a:r>
              <a:rPr lang="en-US" sz="1800" dirty="0" smtClean="0"/>
              <a:t>Purpose informed by Stakeholder Concerns</a:t>
            </a:r>
          </a:p>
          <a:p>
            <a:pPr lvl="1"/>
            <a:r>
              <a:rPr lang="en-US" sz="1800" dirty="0" smtClean="0"/>
              <a:t>Methods and Analysis for constructing the View from the Model</a:t>
            </a:r>
          </a:p>
          <a:p>
            <a:pPr lvl="1"/>
            <a:r>
              <a:rPr lang="en-US" sz="1800" dirty="0" smtClean="0"/>
              <a:t>Presentation Rules</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722" t="3118" r="-2867" b="15659"/>
          <a:stretch/>
        </p:blipFill>
        <p:spPr bwMode="auto">
          <a:xfrm>
            <a:off x="152400" y="3505200"/>
            <a:ext cx="6069936" cy="19997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6200" y="5638800"/>
            <a:ext cx="7563096" cy="923330"/>
          </a:xfrm>
          <a:prstGeom prst="rect">
            <a:avLst/>
          </a:prstGeom>
          <a:noFill/>
        </p:spPr>
        <p:txBody>
          <a:bodyPr wrap="none" rtlCol="0">
            <a:spAutoFit/>
          </a:bodyPr>
          <a:lstStyle/>
          <a:p>
            <a:r>
              <a:rPr lang="en-US" altLang="en-US" dirty="0" err="1" smtClean="0">
                <a:cs typeface="Arial" panose="020B0604020202020204" pitchFamily="34" charset="0"/>
              </a:rPr>
              <a:t>Docgen</a:t>
            </a:r>
            <a:r>
              <a:rPr lang="en-US" altLang="en-US" dirty="0" smtClean="0">
                <a:cs typeface="Arial" panose="020B0604020202020204" pitchFamily="34" charset="0"/>
              </a:rPr>
              <a:t/>
            </a:r>
            <a:br>
              <a:rPr lang="en-US" altLang="en-US" dirty="0" smtClean="0">
                <a:cs typeface="Arial" panose="020B0604020202020204" pitchFamily="34" charset="0"/>
              </a:rPr>
            </a:br>
            <a:r>
              <a:rPr lang="en-US" altLang="en-US" dirty="0" smtClean="0">
                <a:cs typeface="Arial" panose="020B0604020202020204" pitchFamily="34" charset="0"/>
                <a:hlinkClick r:id="rId3"/>
              </a:rPr>
              <a:t>https://github.com/Open-MBEE/mdk/tree/mdk-manual/src/main/dist/manual</a:t>
            </a:r>
            <a:endParaRPr lang="en-US" altLang="en-US" dirty="0" smtClean="0">
              <a:cs typeface="Arial" panose="020B0604020202020204" pitchFamily="34" charset="0"/>
            </a:endParaRPr>
          </a:p>
          <a:p>
            <a:endParaRPr lang="en-US" dirty="0"/>
          </a:p>
        </p:txBody>
      </p:sp>
    </p:spTree>
    <p:extLst>
      <p:ext uri="{BB962C8B-B14F-4D97-AF65-F5344CB8AC3E}">
        <p14:creationId xmlns:p14="http://schemas.microsoft.com/office/powerpoint/2010/main" val="193729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51702"/>
            <a:ext cx="4683788" cy="709485"/>
          </a:xfrm>
        </p:spPr>
        <p:txBody>
          <a:bodyPr/>
          <a:lstStyle/>
          <a:p>
            <a:r>
              <a:rPr lang="en-US" dirty="0" smtClean="0"/>
              <a:t>Method and Analysis</a:t>
            </a:r>
            <a:endParaRPr lang="en-US" dirty="0"/>
          </a:p>
        </p:txBody>
      </p:sp>
      <p:sp>
        <p:nvSpPr>
          <p:cNvPr id="3" name="Content Placeholder 2"/>
          <p:cNvSpPr>
            <a:spLocks noGrp="1"/>
          </p:cNvSpPr>
          <p:nvPr>
            <p:ph idx="1"/>
          </p:nvPr>
        </p:nvSpPr>
        <p:spPr>
          <a:xfrm>
            <a:off x="5762306" y="1447800"/>
            <a:ext cx="3289096" cy="4643847"/>
          </a:xfrm>
        </p:spPr>
        <p:txBody>
          <a:bodyPr>
            <a:normAutofit lnSpcReduction="10000"/>
          </a:bodyPr>
          <a:lstStyle/>
          <a:p>
            <a:r>
              <a:rPr lang="en-US" sz="2000" dirty="0" smtClean="0"/>
              <a:t>Methods</a:t>
            </a:r>
          </a:p>
          <a:p>
            <a:pPr lvl="1"/>
            <a:r>
              <a:rPr lang="en-US" sz="1800" dirty="0" smtClean="0"/>
              <a:t>Ordered steps for producing the View</a:t>
            </a:r>
          </a:p>
          <a:p>
            <a:r>
              <a:rPr lang="en-US" sz="2000" dirty="0" smtClean="0"/>
              <a:t>Analysis </a:t>
            </a:r>
          </a:p>
          <a:p>
            <a:pPr lvl="1"/>
            <a:r>
              <a:rPr lang="en-US" sz="1800" dirty="0" smtClean="0"/>
              <a:t>describe the nature of queries of the model</a:t>
            </a:r>
          </a:p>
          <a:p>
            <a:pPr lvl="1"/>
            <a:r>
              <a:rPr lang="en-US" sz="1800" dirty="0" smtClean="0"/>
              <a:t>Analytical assertions</a:t>
            </a:r>
          </a:p>
          <a:p>
            <a:pPr lvl="1"/>
            <a:r>
              <a:rPr lang="en-US" sz="1800" dirty="0" smtClean="0"/>
              <a:t>Rules for completeness and consistency</a:t>
            </a:r>
          </a:p>
          <a:p>
            <a:r>
              <a:rPr lang="en-US" sz="2200" dirty="0" smtClean="0"/>
              <a:t>Format and Presentation Style</a:t>
            </a:r>
          </a:p>
          <a:p>
            <a:pPr lvl="1"/>
            <a:r>
              <a:rPr lang="en-US" sz="1800" dirty="0" smtClean="0"/>
              <a:t>Describe the conventions, styles and formats for how the information is presented in the View</a:t>
            </a:r>
          </a:p>
          <a:p>
            <a:pPr lvl="1"/>
            <a:endParaRPr lang="en-US" sz="18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55" r="1861" b="2223"/>
          <a:stretch/>
        </p:blipFill>
        <p:spPr bwMode="auto">
          <a:xfrm>
            <a:off x="103583" y="1966865"/>
            <a:ext cx="5751321" cy="33828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590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Integrated </a:t>
            </a:r>
            <a:r>
              <a:rPr lang="en-US" dirty="0"/>
              <a:t>D</a:t>
            </a:r>
            <a:r>
              <a:rPr lang="en-US" dirty="0" smtClean="0"/>
              <a:t>ocument Generation </a:t>
            </a:r>
            <a:r>
              <a:rPr lang="en-US" dirty="0"/>
              <a:t>A</a:t>
            </a:r>
            <a:r>
              <a:rPr lang="en-US" dirty="0" smtClean="0"/>
              <a:t>nd Simulation</a:t>
            </a:r>
            <a:endParaRPr lang="en-US" dirty="0"/>
          </a:p>
        </p:txBody>
      </p:sp>
      <p:pic>
        <p:nvPicPr>
          <p:cNvPr id="3" name="docgenAndSim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143" y="1371600"/>
            <a:ext cx="9144000" cy="5143500"/>
          </a:xfrm>
          <a:prstGeom prst="rect">
            <a:avLst/>
          </a:prstGeom>
        </p:spPr>
      </p:pic>
    </p:spTree>
    <p:extLst>
      <p:ext uri="{BB962C8B-B14F-4D97-AF65-F5344CB8AC3E}">
        <p14:creationId xmlns:p14="http://schemas.microsoft.com/office/powerpoint/2010/main" val="1307924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990600"/>
          </a:xfrm>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sz="2400" dirty="0" smtClean="0"/>
              <a:t>Models are ubiquitous in domain engineering</a:t>
            </a:r>
          </a:p>
          <a:p>
            <a:r>
              <a:rPr lang="en-US" sz="2400" dirty="0" smtClean="0"/>
              <a:t>Still many disconnected document based artifacts</a:t>
            </a:r>
          </a:p>
          <a:p>
            <a:r>
              <a:rPr lang="en-US" sz="2400" dirty="0" smtClean="0"/>
              <a:t>Integration of requirements and behavioral/performance model</a:t>
            </a:r>
          </a:p>
          <a:p>
            <a:r>
              <a:rPr lang="en-US" sz="2400" dirty="0" smtClean="0"/>
              <a:t>Method and infrastructure exist to tie in system level models into domain specific models</a:t>
            </a:r>
          </a:p>
          <a:p>
            <a:r>
              <a:rPr lang="en-US" sz="2400" dirty="0" smtClean="0"/>
              <a:t>Leverage model executability (OOSEM + ESEM) and Co-simulation (FMI) and Co-Analysis</a:t>
            </a:r>
          </a:p>
          <a:p>
            <a:r>
              <a:rPr lang="en-US" sz="2400" dirty="0"/>
              <a:t>Automated requirements verification of architecture and design</a:t>
            </a:r>
          </a:p>
          <a:p>
            <a:r>
              <a:rPr lang="en-US" sz="2400" dirty="0" smtClean="0"/>
              <a:t>Consistent Model Based Project Documentation</a:t>
            </a:r>
          </a:p>
          <a:p>
            <a:endParaRPr lang="en-US" dirty="0" smtClean="0"/>
          </a:p>
          <a:p>
            <a:endParaRPr lang="en-US" dirty="0"/>
          </a:p>
        </p:txBody>
      </p:sp>
    </p:spTree>
    <p:extLst>
      <p:ext uri="{BB962C8B-B14F-4D97-AF65-F5344CB8AC3E}">
        <p14:creationId xmlns:p14="http://schemas.microsoft.com/office/powerpoint/2010/main" val="7662050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41960" y="1676400"/>
            <a:ext cx="8229600" cy="4511040"/>
          </a:xfrm>
        </p:spPr>
        <p:txBody>
          <a:bodyPr>
            <a:normAutofit lnSpcReduction="10000"/>
          </a:bodyPr>
          <a:lstStyle/>
          <a:p>
            <a:pPr algn="just"/>
            <a:r>
              <a:rPr lang="en-US" sz="2000" dirty="0"/>
              <a:t>The research was carried out at the Jet Propulsion Laboratory, California Institute of Technology, under a contract with the National Aeronautics and Space </a:t>
            </a:r>
            <a:r>
              <a:rPr lang="en-US" sz="2000" dirty="0" smtClean="0"/>
              <a:t>Administration and NoMagic.</a:t>
            </a:r>
            <a:endParaRPr lang="en-US" sz="2000" dirty="0" smtClean="0">
              <a:latin typeface="Calibri" panose="020F0502020204030204" pitchFamily="34" charset="0"/>
              <a:cs typeface="Calibri"/>
            </a:endParaRPr>
          </a:p>
          <a:p>
            <a:pPr algn="just"/>
            <a:r>
              <a:rPr lang="en-US" sz="2000" dirty="0" smtClean="0">
                <a:latin typeface="Calibri" panose="020F0502020204030204" pitchFamily="34" charset="0"/>
                <a:cs typeface="Calibri"/>
              </a:rPr>
              <a:t>The </a:t>
            </a:r>
            <a:r>
              <a:rPr lang="en-US" sz="2000" dirty="0">
                <a:latin typeface="Calibri" panose="020F0502020204030204" pitchFamily="34" charset="0"/>
                <a:cs typeface="Calibri"/>
              </a:rPr>
              <a:t>TMT Project gratefully acknowledges the support of the TMT collaborating institutions.  They are the Association of Canadian Universities for Research in Astronomy (ACURA), the California Institute of Technology, the University of California, the National Astronomical Observatory of Japan, the National Astronomical Observatories of China and their consortium partners, and the Department of Science and Technology of India and their supported institutes. This work was supported as well by the Gordon and Betty Moore Foundation, the Canada Foundation for Innovation, the Ontario Ministry of Research and Innovation, the National Research Council of Canada, the Natural Sciences and Engineering Research Council of Canada, the British Columbia Knowledge Development Fund, the Association of Universities for Research in Astronomy (AURA) and the U.S. National Science Foundation.</a:t>
            </a:r>
            <a:endParaRPr lang="en-US" sz="2000" dirty="0">
              <a:latin typeface="Calibri" panose="020F0502020204030204" pitchFamily="34" charset="0"/>
            </a:endParaRPr>
          </a:p>
        </p:txBody>
      </p:sp>
      <p:sp>
        <p:nvSpPr>
          <p:cNvPr id="4" name="Title 3"/>
          <p:cNvSpPr>
            <a:spLocks noGrp="1"/>
          </p:cNvSpPr>
          <p:nvPr>
            <p:ph type="title"/>
          </p:nvPr>
        </p:nvSpPr>
        <p:spPr/>
        <p:txBody>
          <a:bodyPr/>
          <a:lstStyle/>
          <a:p>
            <a:r>
              <a:rPr lang="en-US" dirty="0"/>
              <a:t>Acknowledgments</a:t>
            </a:r>
          </a:p>
        </p:txBody>
      </p:sp>
      <p:pic>
        <p:nvPicPr>
          <p:cNvPr id="2" name="Picture 1"/>
          <p:cNvPicPr>
            <a:picLocks noChangeAspect="1"/>
          </p:cNvPicPr>
          <p:nvPr/>
        </p:nvPicPr>
        <p:blipFill>
          <a:blip r:embed="rId2"/>
          <a:stretch>
            <a:fillRect/>
          </a:stretch>
        </p:blipFill>
        <p:spPr>
          <a:xfrm>
            <a:off x="8077200" y="457200"/>
            <a:ext cx="838200" cy="742950"/>
          </a:xfrm>
          <a:prstGeom prst="rect">
            <a:avLst/>
          </a:prstGeom>
        </p:spPr>
      </p:pic>
    </p:spTree>
    <p:extLst>
      <p:ext uri="{BB962C8B-B14F-4D97-AF65-F5344CB8AC3E}">
        <p14:creationId xmlns:p14="http://schemas.microsoft.com/office/powerpoint/2010/main" val="854296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0" y="304800"/>
            <a:ext cx="9144000" cy="990600"/>
          </a:xfrm>
        </p:spPr>
        <p:txBody>
          <a:bodyPr/>
          <a:lstStyle/>
          <a:p>
            <a:r>
              <a:rPr lang="en-US" altLang="en-US" dirty="0" smtClean="0"/>
              <a:t>References</a:t>
            </a:r>
          </a:p>
        </p:txBody>
      </p:sp>
      <p:sp>
        <p:nvSpPr>
          <p:cNvPr id="57347" name="Content Placeholder 2"/>
          <p:cNvSpPr>
            <a:spLocks noGrp="1"/>
          </p:cNvSpPr>
          <p:nvPr>
            <p:ph idx="1"/>
          </p:nvPr>
        </p:nvSpPr>
        <p:spPr>
          <a:xfrm>
            <a:off x="457200" y="1600200"/>
            <a:ext cx="8458200" cy="4525963"/>
          </a:xfrm>
        </p:spPr>
        <p:txBody>
          <a:bodyPr/>
          <a:lstStyle/>
          <a:p>
            <a:r>
              <a:rPr lang="en-US" altLang="en-US" sz="1600" dirty="0" smtClean="0"/>
              <a:t>Karban, R., </a:t>
            </a:r>
            <a:r>
              <a:rPr lang="en-US" altLang="en-US" sz="1600" dirty="0" err="1" smtClean="0"/>
              <a:t>Jankevičius</a:t>
            </a:r>
            <a:r>
              <a:rPr lang="en-US" altLang="en-US" sz="1600" dirty="0" smtClean="0"/>
              <a:t>, N., Elaasar, M. “ESEM: Automated Systems Analysis using Executable SysML Modeling Patterns”, (to appear in the proceedings of INCOSE International Symposium (IS), Edinburgh, Scotland, 2016.)</a:t>
            </a:r>
          </a:p>
          <a:p>
            <a:r>
              <a:rPr lang="en-US" sz="1600" dirty="0"/>
              <a:t>Karban R., Dekens F., Herzig S., Elaasar M, Jankevičius N., “Creating systems engineering products with executable models in a model-based engineering environment”, SPIE, Edinburgh, Scotland, 2016</a:t>
            </a:r>
            <a:endParaRPr lang="en-US" altLang="en-US" sz="1600" dirty="0" smtClean="0"/>
          </a:p>
          <a:p>
            <a:r>
              <a:rPr lang="en-US" altLang="en-US" sz="1600" dirty="0" smtClean="0"/>
              <a:t>Karban, R., “Using </a:t>
            </a:r>
            <a:r>
              <a:rPr lang="en-US" altLang="en-US" sz="1600" dirty="0"/>
              <a:t>Executable </a:t>
            </a:r>
            <a:r>
              <a:rPr lang="en-US" altLang="en-US" sz="1600" dirty="0" err="1"/>
              <a:t>SysML</a:t>
            </a:r>
            <a:r>
              <a:rPr lang="en-US" altLang="en-US" sz="1600" dirty="0"/>
              <a:t> Models to Generate Systems Engineering </a:t>
            </a:r>
            <a:r>
              <a:rPr lang="en-US" altLang="en-US" sz="1600" dirty="0" smtClean="0"/>
              <a:t>Products”, NoMagic World Symposium, Allen, TX, 2016</a:t>
            </a:r>
          </a:p>
          <a:p>
            <a:r>
              <a:rPr lang="en-US" altLang="en-US" sz="1600" dirty="0" smtClean="0">
                <a:cs typeface="Arial" panose="020B0604020202020204" pitchFamily="34" charset="0"/>
              </a:rPr>
              <a:t>Open Source TMT model: </a:t>
            </a:r>
            <a:r>
              <a:rPr lang="en-US" sz="1600" dirty="0">
                <a:hlinkClick r:id="rId2"/>
              </a:rPr>
              <a:t>https://github.com/Open-MBEE/TMT-SysML-Model</a:t>
            </a:r>
            <a:endParaRPr lang="en-US" sz="1600" dirty="0"/>
          </a:p>
          <a:p>
            <a:r>
              <a:rPr lang="en-US" altLang="en-US" sz="1600" dirty="0" smtClean="0">
                <a:cs typeface="Arial" panose="020B0604020202020204" pitchFamily="34" charset="0"/>
              </a:rPr>
              <a:t>Open Source Engineering Environment: </a:t>
            </a:r>
            <a:r>
              <a:rPr lang="en-US" altLang="en-US" sz="1600" dirty="0">
                <a:cs typeface="Arial" panose="020B0604020202020204" pitchFamily="34" charset="0"/>
                <a:hlinkClick r:id="rId3"/>
              </a:rPr>
              <a:t>https://open-mbee.github.io</a:t>
            </a:r>
            <a:r>
              <a:rPr lang="en-US" altLang="en-US" sz="1600" dirty="0" smtClean="0">
                <a:cs typeface="Arial" panose="020B0604020202020204" pitchFamily="34" charset="0"/>
                <a:hlinkClick r:id="rId3"/>
              </a:rPr>
              <a:t>/</a:t>
            </a:r>
            <a:endParaRPr lang="en-US" altLang="en-US" sz="1600" dirty="0" smtClean="0">
              <a:cs typeface="Arial" panose="020B0604020202020204" pitchFamily="34" charset="0"/>
            </a:endParaRPr>
          </a:p>
          <a:p>
            <a:r>
              <a:rPr lang="en-US" altLang="en-US" sz="1600" dirty="0" err="1" smtClean="0">
                <a:cs typeface="Arial" panose="020B0604020202020204" pitchFamily="34" charset="0"/>
              </a:rPr>
              <a:t>Docgen</a:t>
            </a:r>
            <a:r>
              <a:rPr lang="en-US" altLang="en-US" sz="1600" dirty="0" smtClean="0">
                <a:cs typeface="Arial" panose="020B0604020202020204" pitchFamily="34" charset="0"/>
              </a:rPr>
              <a:t>, </a:t>
            </a:r>
            <a:r>
              <a:rPr lang="en-US" altLang="en-US" sz="1600" dirty="0" err="1" smtClean="0">
                <a:cs typeface="Arial" panose="020B0604020202020204" pitchFamily="34" charset="0"/>
              </a:rPr>
              <a:t>View&amp;ViewPoints</a:t>
            </a:r>
            <a:r>
              <a:rPr lang="en-US" altLang="en-US" sz="1600" dirty="0">
                <a:cs typeface="Arial" panose="020B0604020202020204" pitchFamily="34" charset="0"/>
              </a:rPr>
              <a:t>: </a:t>
            </a:r>
            <a:r>
              <a:rPr lang="en-US" altLang="en-US" sz="1600" dirty="0">
                <a:cs typeface="Arial" panose="020B0604020202020204" pitchFamily="34" charset="0"/>
                <a:hlinkClick r:id="rId4"/>
              </a:rPr>
              <a:t>https://</a:t>
            </a:r>
            <a:r>
              <a:rPr lang="en-US" altLang="en-US" sz="1600" dirty="0" smtClean="0">
                <a:cs typeface="Arial" panose="020B0604020202020204" pitchFamily="34" charset="0"/>
                <a:hlinkClick r:id="rId4"/>
              </a:rPr>
              <a:t>github.com/Open-MBEE/mdk/tree/mdk-manual/src/main/dist/manual</a:t>
            </a:r>
            <a:endParaRPr lang="en-US" altLang="en-US" sz="1600" dirty="0" smtClean="0">
              <a:cs typeface="Arial" panose="020B0604020202020204" pitchFamily="34" charset="0"/>
            </a:endParaRPr>
          </a:p>
          <a:p>
            <a:r>
              <a:rPr lang="en-US" altLang="en-US" sz="1600" dirty="0" smtClean="0">
                <a:cs typeface="Arial" panose="020B0604020202020204" pitchFamily="34" charset="0"/>
              </a:rPr>
              <a:t>JPL Model-Based Systems Engineering Case Study: </a:t>
            </a:r>
            <a:r>
              <a:rPr lang="en-US" altLang="en-US" sz="1600" dirty="0" smtClean="0">
                <a:cs typeface="Arial" panose="020B0604020202020204" pitchFamily="34" charset="0"/>
                <a:hlinkClick r:id="rId5"/>
              </a:rPr>
              <a:t>http</a:t>
            </a:r>
            <a:r>
              <a:rPr lang="en-US" altLang="en-US" sz="1600" dirty="0">
                <a:cs typeface="Arial" panose="020B0604020202020204" pitchFamily="34" charset="0"/>
                <a:hlinkClick r:id="rId5"/>
              </a:rPr>
              <a:t>://</a:t>
            </a:r>
            <a:r>
              <a:rPr lang="en-US" altLang="en-US" sz="1600" dirty="0" smtClean="0">
                <a:cs typeface="Arial" panose="020B0604020202020204" pitchFamily="34" charset="0"/>
                <a:hlinkClick r:id="rId5"/>
              </a:rPr>
              <a:t>omgwiki.org/MBSE/lib/exe/fetch.php?media=mbse:incose_mbse_iw_2017:iw_2017_open_mbee.pdf</a:t>
            </a:r>
            <a:endParaRPr lang="en-US" altLang="en-US" sz="1600" dirty="0" smtClean="0">
              <a:cs typeface="Arial" panose="020B0604020202020204" pitchFamily="34" charset="0"/>
            </a:endParaRPr>
          </a:p>
          <a:p>
            <a:r>
              <a:rPr lang="en-US" altLang="en-US" sz="1600" dirty="0" smtClean="0"/>
              <a:t>A Practical Guide to SysML, 3</a:t>
            </a:r>
            <a:r>
              <a:rPr lang="en-US" altLang="en-US" sz="1600" baseline="30000" dirty="0" smtClean="0"/>
              <a:t>rd</a:t>
            </a:r>
            <a:r>
              <a:rPr lang="en-US" altLang="en-US" sz="1600" dirty="0" smtClean="0"/>
              <a:t> Edition, Chapter 17 by Friedenthal, Moore, and Steiner</a:t>
            </a:r>
          </a:p>
          <a:p>
            <a:r>
              <a:rPr lang="en-US" altLang="en-US" sz="1600" dirty="0" err="1" smtClean="0"/>
              <a:t>Zwemer</a:t>
            </a:r>
            <a:r>
              <a:rPr lang="en-US" altLang="en-US" sz="1600" dirty="0" smtClean="0"/>
              <a:t>, D.,  “Connecting SysML with PLM/ALM, CAD, Simulation, Requirements, and Project Management Tools”, May 2016</a:t>
            </a:r>
            <a:endParaRPr lang="en-US" altLang="en-US" sz="1600" dirty="0"/>
          </a:p>
          <a:p>
            <a:endParaRPr lang="en-US" altLang="en-US" sz="1400" dirty="0">
              <a:cs typeface="Arial" panose="020B0604020202020204" pitchFamily="34" charset="0"/>
            </a:endParaRPr>
          </a:p>
          <a:p>
            <a:endParaRPr lang="en-US" altLang="en-US" sz="1400" dirty="0" smtClean="0"/>
          </a:p>
        </p:txBody>
      </p:sp>
    </p:spTree>
    <p:extLst>
      <p:ext uri="{BB962C8B-B14F-4D97-AF65-F5344CB8AC3E}">
        <p14:creationId xmlns:p14="http://schemas.microsoft.com/office/powerpoint/2010/main" val="3366287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Executable Models</a:t>
            </a:r>
          </a:p>
        </p:txBody>
      </p:sp>
      <p:sp>
        <p:nvSpPr>
          <p:cNvPr id="13315" name="Content Placeholder 2"/>
          <p:cNvSpPr>
            <a:spLocks noGrp="1"/>
          </p:cNvSpPr>
          <p:nvPr>
            <p:ph idx="1"/>
          </p:nvPr>
        </p:nvSpPr>
        <p:spPr/>
        <p:txBody>
          <a:bodyPr/>
          <a:lstStyle/>
          <a:p>
            <a:r>
              <a:rPr lang="en-US" altLang="en-US" dirty="0" smtClean="0"/>
              <a:t>Most </a:t>
            </a:r>
            <a:r>
              <a:rPr lang="en-US" altLang="en-US" dirty="0" err="1" smtClean="0"/>
              <a:t>SysML</a:t>
            </a:r>
            <a:r>
              <a:rPr lang="en-US" altLang="en-US" dirty="0" smtClean="0"/>
              <a:t> models today are created for documentation purposes</a:t>
            </a:r>
          </a:p>
          <a:p>
            <a:pPr lvl="1"/>
            <a:r>
              <a:rPr lang="en-US" altLang="en-US" dirty="0" smtClean="0"/>
              <a:t>The focus is on syntax and notation</a:t>
            </a:r>
          </a:p>
          <a:p>
            <a:r>
              <a:rPr lang="en-US" altLang="en-US" dirty="0" smtClean="0"/>
              <a:t>Some </a:t>
            </a:r>
            <a:r>
              <a:rPr lang="en-US" altLang="en-US" dirty="0" err="1" smtClean="0"/>
              <a:t>SysML</a:t>
            </a:r>
            <a:r>
              <a:rPr lang="en-US" altLang="en-US" dirty="0" smtClean="0"/>
              <a:t> models are created to gain system understanding, explore and validate desirable or undesirable behaviors of a system</a:t>
            </a:r>
          </a:p>
          <a:p>
            <a:pPr lvl="1"/>
            <a:r>
              <a:rPr lang="en-US" altLang="en-US" dirty="0" smtClean="0"/>
              <a:t>The focus is on semantics</a:t>
            </a:r>
          </a:p>
        </p:txBody>
      </p:sp>
    </p:spTree>
    <p:extLst>
      <p:ext uri="{BB962C8B-B14F-4D97-AF65-F5344CB8AC3E}">
        <p14:creationId xmlns:p14="http://schemas.microsoft.com/office/powerpoint/2010/main" val="4280004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Object Oriented System </a:t>
            </a:r>
            <a:br>
              <a:rPr lang="en-US" dirty="0" smtClean="0"/>
            </a:br>
            <a:r>
              <a:rPr lang="en-US" dirty="0" smtClean="0"/>
              <a:t>Engineering Method</a:t>
            </a:r>
            <a:endParaRPr lang="en-US" dirty="0"/>
          </a:p>
        </p:txBody>
      </p:sp>
      <p:sp>
        <p:nvSpPr>
          <p:cNvPr id="16387" name="Content Placeholder 2"/>
          <p:cNvSpPr>
            <a:spLocks noGrp="1"/>
          </p:cNvSpPr>
          <p:nvPr>
            <p:ph idx="1"/>
          </p:nvPr>
        </p:nvSpPr>
        <p:spPr/>
        <p:txBody>
          <a:bodyPr/>
          <a:lstStyle/>
          <a:p>
            <a:pPr marL="0" indent="0">
              <a:buFont typeface="Arial" panose="020B0604020202020204" pitchFamily="34" charset="0"/>
              <a:buNone/>
              <a:defRPr/>
            </a:pPr>
            <a:r>
              <a:rPr lang="en-US" altLang="en-US" dirty="0" smtClean="0"/>
              <a:t>Defines the architecture in terms of:</a:t>
            </a:r>
          </a:p>
          <a:p>
            <a:pPr>
              <a:defRPr/>
            </a:pPr>
            <a:r>
              <a:rPr lang="en-US" altLang="en-US" dirty="0" smtClean="0"/>
              <a:t>Domain: the context of the solution</a:t>
            </a:r>
          </a:p>
          <a:p>
            <a:pPr lvl="1">
              <a:defRPr/>
            </a:pPr>
            <a:r>
              <a:rPr lang="en-US" altLang="en-US" dirty="0" smtClean="0"/>
              <a:t>Enterprise: the ecosystem of the solution</a:t>
            </a:r>
          </a:p>
          <a:p>
            <a:pPr lvl="2">
              <a:defRPr/>
            </a:pPr>
            <a:r>
              <a:rPr lang="en-US" altLang="en-US" dirty="0" smtClean="0"/>
              <a:t>System of Interest: the solution being specified</a:t>
            </a:r>
          </a:p>
          <a:p>
            <a:pPr lvl="3">
              <a:defRPr/>
            </a:pPr>
            <a:r>
              <a:rPr lang="en-US" altLang="en-US" dirty="0" smtClean="0"/>
              <a:t>Black Box: externally visible specification</a:t>
            </a:r>
          </a:p>
          <a:p>
            <a:pPr lvl="3">
              <a:defRPr/>
            </a:pPr>
            <a:r>
              <a:rPr lang="en-US" altLang="en-US" dirty="0" smtClean="0"/>
              <a:t>Conceptual: white box functional specification</a:t>
            </a:r>
          </a:p>
          <a:p>
            <a:pPr lvl="3">
              <a:defRPr/>
            </a:pPr>
            <a:r>
              <a:rPr lang="en-US" altLang="en-US" dirty="0" smtClean="0"/>
              <a:t>Physical: white box realization specification</a:t>
            </a:r>
          </a:p>
        </p:txBody>
      </p:sp>
    </p:spTree>
    <p:extLst>
      <p:ext uri="{BB962C8B-B14F-4D97-AF65-F5344CB8AC3E}">
        <p14:creationId xmlns:p14="http://schemas.microsoft.com/office/powerpoint/2010/main" val="2093465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smtClean="0"/>
              <a:t>Model Execution</a:t>
            </a:r>
          </a:p>
        </p:txBody>
      </p:sp>
      <p:sp>
        <p:nvSpPr>
          <p:cNvPr id="3" name="Content Placeholder 2"/>
          <p:cNvSpPr>
            <a:spLocks noGrp="1"/>
          </p:cNvSpPr>
          <p:nvPr>
            <p:ph idx="1"/>
          </p:nvPr>
        </p:nvSpPr>
        <p:spPr/>
        <p:txBody>
          <a:bodyPr>
            <a:normAutofit/>
          </a:bodyPr>
          <a:lstStyle/>
          <a:p>
            <a:pPr>
              <a:defRPr/>
            </a:pPr>
            <a:r>
              <a:rPr lang="en-US" dirty="0" smtClean="0"/>
              <a:t>Executable SysML models are defined with a subset of the language with well defined execution semantics </a:t>
            </a:r>
          </a:p>
          <a:p>
            <a:pPr lvl="1">
              <a:defRPr/>
            </a:pPr>
            <a:r>
              <a:rPr lang="en-US" dirty="0" smtClean="0"/>
              <a:t>The subset is called Foundational UML (</a:t>
            </a:r>
            <a:r>
              <a:rPr lang="en-US" dirty="0" err="1" smtClean="0"/>
              <a:t>fUML</a:t>
            </a:r>
            <a:r>
              <a:rPr lang="en-US" dirty="0" smtClean="0"/>
              <a:t>)</a:t>
            </a:r>
          </a:p>
          <a:p>
            <a:pPr lvl="1">
              <a:defRPr/>
            </a:pPr>
            <a:r>
              <a:rPr lang="en-US" dirty="0" smtClean="0"/>
              <a:t>SysML inherits the </a:t>
            </a:r>
            <a:r>
              <a:rPr lang="en-US" dirty="0" err="1" smtClean="0"/>
              <a:t>fUML</a:t>
            </a:r>
            <a:r>
              <a:rPr lang="en-US" dirty="0" smtClean="0"/>
              <a:t> subset from UML</a:t>
            </a:r>
          </a:p>
          <a:p>
            <a:pPr>
              <a:defRPr/>
            </a:pPr>
            <a:r>
              <a:rPr lang="en-US" dirty="0" smtClean="0"/>
              <a:t>SysML models are executed with the help of an execution, or simulation engine</a:t>
            </a:r>
          </a:p>
          <a:p>
            <a:pPr lvl="1">
              <a:defRPr/>
            </a:pPr>
            <a:r>
              <a:rPr lang="en-US" dirty="0" smtClean="0"/>
              <a:t>Ex.: </a:t>
            </a:r>
            <a:r>
              <a:rPr lang="en-US" dirty="0" err="1" smtClean="0"/>
              <a:t>NoMagic’s</a:t>
            </a:r>
            <a:r>
              <a:rPr lang="en-US" dirty="0" smtClean="0"/>
              <a:t> Cameo </a:t>
            </a:r>
            <a:r>
              <a:rPr lang="en-US" smtClean="0"/>
              <a:t>Simulation Toolkit (CST)</a:t>
            </a:r>
            <a:endParaRPr lang="en-US" dirty="0" smtClean="0"/>
          </a:p>
        </p:txBody>
      </p:sp>
    </p:spTree>
    <p:extLst>
      <p:ext uri="{BB962C8B-B14F-4D97-AF65-F5344CB8AC3E}">
        <p14:creationId xmlns:p14="http://schemas.microsoft.com/office/powerpoint/2010/main" val="2443462241"/>
      </p:ext>
    </p:extLst>
  </p:cSld>
  <p:clrMapOvr>
    <a:masterClrMapping/>
  </p:clrMapOvr>
  <p:timing>
    <p:tnLst>
      <p:par>
        <p:cTn id="1" dur="indefinite" restart="never" nodeType="tmRoot"/>
      </p:par>
    </p:tnLst>
  </p:timing>
</p:sld>
</file>

<file path=ppt/theme/theme1.xml><?xml version="1.0" encoding="utf-8"?>
<a:theme xmlns:a="http://schemas.openxmlformats.org/drawingml/2006/main" name="TMTPowerpoint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MTPowerpointTemplate_updated_20151030_SR" id="{62404408-A592-4497-BE3D-2A95E71A5315}" vid="{FA4E0688-3B95-4FF1-AA5C-5C138C99D9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20160602_APS</Template>
  <TotalTime>12462</TotalTime>
  <Words>3163</Words>
  <Application>Microsoft Office PowerPoint</Application>
  <PresentationFormat>On-screen Show (4:3)</PresentationFormat>
  <Paragraphs>468</Paragraphs>
  <Slides>69</Slides>
  <Notes>23</Notes>
  <HiddenSlides>1</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MS PGothic</vt:lpstr>
      <vt:lpstr>MS PGothic</vt:lpstr>
      <vt:lpstr>Arial</vt:lpstr>
      <vt:lpstr>Calibri</vt:lpstr>
      <vt:lpstr>Mangal</vt:lpstr>
      <vt:lpstr>Myriad Pro</vt:lpstr>
      <vt:lpstr>Wingdings</vt:lpstr>
      <vt:lpstr>Wingdings 3</vt:lpstr>
      <vt:lpstr>TMTPowerpointTemplate</vt:lpstr>
      <vt:lpstr>ESEM and OpenMBEE supporting the SE Lifecycle Change Process –  TMT Case Study </vt:lpstr>
      <vt:lpstr>Outline</vt:lpstr>
      <vt:lpstr>Current State of Practice  and Need for MBSE</vt:lpstr>
      <vt:lpstr>Systems Engineering Inadequacies of A  Traditional Document-Based Approach</vt:lpstr>
      <vt:lpstr>Model-based V-Process at JPL</vt:lpstr>
      <vt:lpstr>Proposed Approach</vt:lpstr>
      <vt:lpstr>Executable Models</vt:lpstr>
      <vt:lpstr>Object Oriented System  Engineering Method</vt:lpstr>
      <vt:lpstr>Model Execution</vt:lpstr>
      <vt:lpstr>Cameo Simulation Toolkit (CST)</vt:lpstr>
      <vt:lpstr>Complexity of TMT</vt:lpstr>
      <vt:lpstr>TMT Key Science</vt:lpstr>
      <vt:lpstr>TMT Project</vt:lpstr>
      <vt:lpstr>TMT Site</vt:lpstr>
      <vt:lpstr>TMT Enclosure</vt:lpstr>
      <vt:lpstr>TMT Structure</vt:lpstr>
      <vt:lpstr>TMT Optics</vt:lpstr>
      <vt:lpstr>Primary Mirror (M1)</vt:lpstr>
      <vt:lpstr>M1 Segments</vt:lpstr>
      <vt:lpstr>Secondary and Tertiary Mirrors  (M2 and M3)</vt:lpstr>
      <vt:lpstr>Segmented Mirror Control</vt:lpstr>
      <vt:lpstr>Alignment and Phasing System (APS)</vt:lpstr>
      <vt:lpstr>Typical Analysis Activities Using ESEM</vt:lpstr>
      <vt:lpstr>MBSE: TMT Application</vt:lpstr>
      <vt:lpstr>MBSE: TMT Application</vt:lpstr>
      <vt:lpstr>Solution: Hybrid Approach </vt:lpstr>
      <vt:lpstr>TMT MBSE Objectives</vt:lpstr>
      <vt:lpstr>Analysis of Architecture and Design</vt:lpstr>
      <vt:lpstr>Model Walkthrough</vt:lpstr>
      <vt:lpstr>Model Organization &amp; Package Structure</vt:lpstr>
      <vt:lpstr>Executable System Engineering Method (ESEM)</vt:lpstr>
      <vt:lpstr>Step 1: Formalize Requirements</vt:lpstr>
      <vt:lpstr>Step 1: Formalize Requirements </vt:lpstr>
      <vt:lpstr>PowerPoint Presentation</vt:lpstr>
      <vt:lpstr>Step 2: Specify Design</vt:lpstr>
      <vt:lpstr>Black Box Design Model</vt:lpstr>
      <vt:lpstr>Step 2: Conceptual Design Model</vt:lpstr>
      <vt:lpstr>Step 2: Realization Design Model</vt:lpstr>
      <vt:lpstr>Step 2: Realization Design Model</vt:lpstr>
      <vt:lpstr>Step 3: Characterize Components &amp;  Specify Behavior</vt:lpstr>
      <vt:lpstr>Step 3: Characterize Conceptual Components</vt:lpstr>
      <vt:lpstr>Step 3: Characterize Conceptual Components</vt:lpstr>
      <vt:lpstr>Step 3: Characterize Realization Components</vt:lpstr>
      <vt:lpstr>Step 3: Characterize Realization Components</vt:lpstr>
      <vt:lpstr>Step 4: Specify Analysis Context</vt:lpstr>
      <vt:lpstr>Step 4: Specify Analysis Context</vt:lpstr>
      <vt:lpstr>Step 4: Specify Analysis Context</vt:lpstr>
      <vt:lpstr>Step 4: Specify Analysis Context</vt:lpstr>
      <vt:lpstr>Step 4: Specify Analysis Context</vt:lpstr>
      <vt:lpstr>Step 5: Specify Operational Scenarios</vt:lpstr>
      <vt:lpstr>Step 5: Specify Operational Scenarios</vt:lpstr>
      <vt:lpstr>Step 5: Specify Operational Scenarios</vt:lpstr>
      <vt:lpstr>Step 6: Specify Scenario Configurations</vt:lpstr>
      <vt:lpstr>Step 6: Specify Analysis Configurations</vt:lpstr>
      <vt:lpstr>Step 7: Run Analysis</vt:lpstr>
      <vt:lpstr>Timeline of component states</vt:lpstr>
      <vt:lpstr>Duration Analysis results</vt:lpstr>
      <vt:lpstr>Power Analysis</vt:lpstr>
      <vt:lpstr>Power Analysis Results</vt:lpstr>
      <vt:lpstr>System Level Analysis</vt:lpstr>
      <vt:lpstr>Environments</vt:lpstr>
      <vt:lpstr>      OpenMBEE         https://open-mbee.github.io/ </vt:lpstr>
      <vt:lpstr>OpenMBEE Core Integration</vt:lpstr>
      <vt:lpstr>Building the Viewpoint Model</vt:lpstr>
      <vt:lpstr>Method and Analysis</vt:lpstr>
      <vt:lpstr>Integrated Document Generation And Simulation</vt:lpstr>
      <vt:lpstr>Summary</vt:lpstr>
      <vt:lpstr>Acknowledgments</vt:lpstr>
      <vt:lpstr>References</vt:lpstr>
    </vt:vector>
  </TitlesOfParts>
  <Company>JPL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of Use Case development and Future plans</dc:title>
  <dc:creator>Karban, Robert (313D)</dc:creator>
  <cp:lastModifiedBy>Karban, Robert (313D)</cp:lastModifiedBy>
  <cp:revision>127</cp:revision>
  <dcterms:created xsi:type="dcterms:W3CDTF">2016-05-21T15:14:05Z</dcterms:created>
  <dcterms:modified xsi:type="dcterms:W3CDTF">2017-04-14T01:57:18Z</dcterms:modified>
</cp:coreProperties>
</file>